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-173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352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A166-E89A-4783-8DAE-7832B6672B1D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525A-7C52-4506-ACDB-71FB01990F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4C71-9711-4268-8106-028B44694C69}" type="datetimeFigureOut">
              <a:rPr lang="ru-RU" smtClean="0"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3858-43C7-4BA6-A3B4-403448281B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3858-43C7-4BA6-A3B4-403448281B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3858-43C7-4BA6-A3B4-403448281B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0FBB-D083-4365-9B78-42094E33DBC6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1395-1A65-476E-B30B-AEC658ED326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9D21-F86F-456F-98CA-4F72018FCD85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C9B9-20EB-4DF4-9C57-A3F0CD0AC08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1DBD-41D3-467A-911F-309234C99D2B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53CB-BFEA-463D-818B-D3372C5C78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952B-855B-4032-9221-740D6CD76277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0853-2E28-4AE7-BB79-2CEC6E2FC7A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6A66-9B86-49BF-8B03-E3C2639CFCB3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65FC-611C-473F-AF7C-6AD01958FB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504D">
              <a:alpha val="19999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827088" y="254000"/>
            <a:ext cx="77152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50850" y="1057275"/>
            <a:ext cx="82423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BD96B5-57E1-41E1-B8D1-3EC1B06FAA1C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BCDB6-F243-4152-8D78-6013026C7F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2514600" y="3048000"/>
            <a:ext cx="3965575" cy="2257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1295400"/>
            <a:ext cx="3929063" cy="7143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300" dirty="0" smtClean="0">
                <a:solidFill>
                  <a:srgbClr val="1F487C"/>
                </a:solidFill>
                <a:latin typeface="Calibri" pitchFamily="34" charset="0"/>
              </a:rPr>
              <a:t>Основная идея системы ПФДО</a:t>
            </a:r>
            <a:endParaRPr lang="ru-RU" sz="2300" dirty="0" smtClean="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663" y="2295525"/>
            <a:ext cx="2022475" cy="33083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Calibri" pitchFamily="34" charset="0"/>
              </a:rPr>
              <a:t>Расширение  возможностей</a:t>
            </a:r>
          </a:p>
          <a:p>
            <a:pPr marL="12700"/>
            <a:r>
              <a:rPr lang="ru-RU" b="1">
                <a:latin typeface="Calibri" pitchFamily="34" charset="0"/>
              </a:rPr>
              <a:t>получения детьми  качественного  дополнительного  образования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Calibri" pitchFamily="34" charset="0"/>
              </a:rPr>
              <a:t>по тем программам,  которые для них</a:t>
            </a:r>
          </a:p>
          <a:p>
            <a:pPr marL="12700"/>
            <a:r>
              <a:rPr lang="ru-RU">
                <a:latin typeface="Calibri" pitchFamily="34" charset="0"/>
              </a:rPr>
              <a:t>интересны,  востребованы,  значимы и  современны</a:t>
            </a:r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962025" y="1222375"/>
            <a:ext cx="887413" cy="771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object 12"/>
          <p:cNvSpPr>
            <a:spLocks/>
          </p:cNvSpPr>
          <p:nvPr/>
        </p:nvSpPr>
        <p:spPr bwMode="auto">
          <a:xfrm>
            <a:off x="7067550" y="1370013"/>
            <a:ext cx="481013" cy="576262"/>
          </a:xfrm>
          <a:custGeom>
            <a:avLst/>
            <a:gdLst/>
            <a:ahLst/>
            <a:cxnLst>
              <a:cxn ang="0">
                <a:pos x="481202" y="542035"/>
              </a:cxn>
              <a:cxn ang="0">
                <a:pos x="480440" y="547115"/>
              </a:cxn>
              <a:cxn ang="0">
                <a:pos x="478917" y="552322"/>
              </a:cxn>
              <a:cxn ang="0">
                <a:pos x="452500" y="575309"/>
              </a:cxn>
              <a:cxn ang="0">
                <a:pos x="31876" y="575309"/>
              </a:cxn>
              <a:cxn ang="0">
                <a:pos x="761" y="547115"/>
              </a:cxn>
              <a:cxn ang="0">
                <a:pos x="0" y="542035"/>
              </a:cxn>
              <a:cxn ang="0">
                <a:pos x="0" y="26669"/>
              </a:cxn>
              <a:cxn ang="0">
                <a:pos x="25780" y="634"/>
              </a:cxn>
              <a:cxn ang="0">
                <a:pos x="30352" y="0"/>
              </a:cxn>
            </a:cxnLst>
            <a:rect l="0" t="0" r="r" b="b"/>
            <a:pathLst>
              <a:path w="481329" h="575310">
                <a:moveTo>
                  <a:pt x="481202" y="542035"/>
                </a:moveTo>
                <a:lnTo>
                  <a:pt x="480440" y="547115"/>
                </a:lnTo>
                <a:lnTo>
                  <a:pt x="478917" y="552322"/>
                </a:lnTo>
                <a:lnTo>
                  <a:pt x="452500" y="575309"/>
                </a:lnTo>
                <a:lnTo>
                  <a:pt x="31876" y="575309"/>
                </a:lnTo>
                <a:lnTo>
                  <a:pt x="761" y="547115"/>
                </a:lnTo>
                <a:lnTo>
                  <a:pt x="0" y="542035"/>
                </a:lnTo>
                <a:lnTo>
                  <a:pt x="0" y="26669"/>
                </a:lnTo>
                <a:lnTo>
                  <a:pt x="25780" y="634"/>
                </a:lnTo>
                <a:lnTo>
                  <a:pt x="30352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0" name="object 13"/>
          <p:cNvSpPr>
            <a:spLocks/>
          </p:cNvSpPr>
          <p:nvPr/>
        </p:nvSpPr>
        <p:spPr bwMode="auto">
          <a:xfrm>
            <a:off x="7105650" y="1341438"/>
            <a:ext cx="468313" cy="561975"/>
          </a:xfrm>
          <a:custGeom>
            <a:avLst/>
            <a:gdLst/>
            <a:ahLst/>
            <a:cxnLst>
              <a:cxn ang="0">
                <a:pos x="469137" y="102235"/>
              </a:cxn>
              <a:cxn ang="0">
                <a:pos x="469137" y="539114"/>
              </a:cxn>
              <a:cxn ang="0">
                <a:pos x="468375" y="543560"/>
              </a:cxn>
              <a:cxn ang="0">
                <a:pos x="466851" y="548005"/>
              </a:cxn>
              <a:cxn ang="0">
                <a:pos x="444880" y="562863"/>
              </a:cxn>
              <a:cxn ang="0">
                <a:pos x="24256" y="562863"/>
              </a:cxn>
              <a:cxn ang="0">
                <a:pos x="0" y="539114"/>
              </a:cxn>
              <a:cxn ang="0">
                <a:pos x="0" y="23749"/>
              </a:cxn>
              <a:cxn ang="0">
                <a:pos x="19684" y="0"/>
              </a:cxn>
              <a:cxn ang="0">
                <a:pos x="24256" y="0"/>
              </a:cxn>
              <a:cxn ang="0">
                <a:pos x="364743" y="0"/>
              </a:cxn>
            </a:cxnLst>
            <a:rect l="0" t="0" r="r" b="b"/>
            <a:pathLst>
              <a:path w="469265" h="563244">
                <a:moveTo>
                  <a:pt x="469137" y="102235"/>
                </a:moveTo>
                <a:lnTo>
                  <a:pt x="469137" y="539114"/>
                </a:lnTo>
                <a:lnTo>
                  <a:pt x="468375" y="543560"/>
                </a:lnTo>
                <a:lnTo>
                  <a:pt x="466851" y="548005"/>
                </a:lnTo>
                <a:lnTo>
                  <a:pt x="444880" y="562863"/>
                </a:lnTo>
                <a:lnTo>
                  <a:pt x="24256" y="562863"/>
                </a:lnTo>
                <a:lnTo>
                  <a:pt x="0" y="539114"/>
                </a:lnTo>
                <a:lnTo>
                  <a:pt x="0" y="23749"/>
                </a:lnTo>
                <a:lnTo>
                  <a:pt x="19684" y="0"/>
                </a:lnTo>
                <a:lnTo>
                  <a:pt x="24256" y="0"/>
                </a:lnTo>
                <a:lnTo>
                  <a:pt x="3647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1" name="object 14"/>
          <p:cNvSpPr>
            <a:spLocks/>
          </p:cNvSpPr>
          <p:nvPr/>
        </p:nvSpPr>
        <p:spPr bwMode="auto">
          <a:xfrm>
            <a:off x="7181850" y="1738313"/>
            <a:ext cx="166688" cy="0"/>
          </a:xfrm>
          <a:custGeom>
            <a:avLst/>
            <a:gdLst/>
            <a:ahLst/>
            <a:cxnLst>
              <a:cxn ang="0">
                <a:pos x="166370" y="0"/>
              </a:cxn>
              <a:cxn ang="0">
                <a:pos x="0" y="0"/>
              </a:cxn>
            </a:cxnLst>
            <a:rect l="0" t="0" r="r" b="b"/>
            <a:pathLst>
              <a:path w="166370">
                <a:moveTo>
                  <a:pt x="166370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2" name="object 15"/>
          <p:cNvSpPr>
            <a:spLocks/>
          </p:cNvSpPr>
          <p:nvPr/>
        </p:nvSpPr>
        <p:spPr bwMode="auto">
          <a:xfrm>
            <a:off x="7181850" y="1671638"/>
            <a:ext cx="319088" cy="0"/>
          </a:xfrm>
          <a:custGeom>
            <a:avLst/>
            <a:gdLst/>
            <a:ahLst/>
            <a:cxnLst>
              <a:cxn ang="0">
                <a:pos x="317753" y="0"/>
              </a:cxn>
              <a:cxn ang="0">
                <a:pos x="0" y="0"/>
              </a:cxn>
            </a:cxnLst>
            <a:rect l="0" t="0" r="r" b="b"/>
            <a:pathLst>
              <a:path w="318134">
                <a:moveTo>
                  <a:pt x="317753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3" name="object 16"/>
          <p:cNvSpPr>
            <a:spLocks/>
          </p:cNvSpPr>
          <p:nvPr/>
        </p:nvSpPr>
        <p:spPr bwMode="auto">
          <a:xfrm>
            <a:off x="7181850" y="1604963"/>
            <a:ext cx="319088" cy="0"/>
          </a:xfrm>
          <a:custGeom>
            <a:avLst/>
            <a:gdLst/>
            <a:ahLst/>
            <a:cxnLst>
              <a:cxn ang="0">
                <a:pos x="317753" y="0"/>
              </a:cxn>
              <a:cxn ang="0">
                <a:pos x="0" y="0"/>
              </a:cxn>
            </a:cxnLst>
            <a:rect l="0" t="0" r="r" b="b"/>
            <a:pathLst>
              <a:path w="318134">
                <a:moveTo>
                  <a:pt x="317753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4" name="object 17"/>
          <p:cNvSpPr>
            <a:spLocks/>
          </p:cNvSpPr>
          <p:nvPr/>
        </p:nvSpPr>
        <p:spPr bwMode="auto">
          <a:xfrm>
            <a:off x="7181850" y="1536700"/>
            <a:ext cx="319088" cy="0"/>
          </a:xfrm>
          <a:custGeom>
            <a:avLst/>
            <a:gdLst/>
            <a:ahLst/>
            <a:cxnLst>
              <a:cxn ang="0">
                <a:pos x="317753" y="0"/>
              </a:cxn>
              <a:cxn ang="0">
                <a:pos x="0" y="0"/>
              </a:cxn>
            </a:cxnLst>
            <a:rect l="0" t="0" r="r" b="b"/>
            <a:pathLst>
              <a:path w="318134">
                <a:moveTo>
                  <a:pt x="317753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5" name="object 18"/>
          <p:cNvSpPr>
            <a:spLocks noChangeArrowheads="1"/>
          </p:cNvSpPr>
          <p:nvPr/>
        </p:nvSpPr>
        <p:spPr bwMode="auto">
          <a:xfrm>
            <a:off x="7456488" y="1328738"/>
            <a:ext cx="130175" cy="127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object 19"/>
          <p:cNvSpPr>
            <a:spLocks/>
          </p:cNvSpPr>
          <p:nvPr/>
        </p:nvSpPr>
        <p:spPr bwMode="auto">
          <a:xfrm>
            <a:off x="7469188" y="1668463"/>
            <a:ext cx="407987" cy="407987"/>
          </a:xfrm>
          <a:custGeom>
            <a:avLst/>
            <a:gdLst/>
            <a:ahLst/>
            <a:cxnLst>
              <a:cxn ang="0">
                <a:pos x="192913" y="0"/>
              </a:cxn>
              <a:cxn ang="0">
                <a:pos x="172212" y="2666"/>
              </a:cxn>
              <a:cxn ang="0">
                <a:pos x="152654" y="6603"/>
              </a:cxn>
              <a:cxn ang="0">
                <a:pos x="133223" y="12446"/>
              </a:cxn>
              <a:cxn ang="0">
                <a:pos x="115062" y="20192"/>
              </a:cxn>
              <a:cxn ang="0">
                <a:pos x="52705" y="67183"/>
              </a:cxn>
              <a:cxn ang="0">
                <a:pos x="34417" y="89915"/>
              </a:cxn>
              <a:cxn ang="0">
                <a:pos x="24765" y="106934"/>
              </a:cxn>
              <a:cxn ang="0">
                <a:pos x="16256" y="124460"/>
              </a:cxn>
              <a:cxn ang="0">
                <a:pos x="9144" y="143383"/>
              </a:cxn>
              <a:cxn ang="0">
                <a:pos x="3937" y="162940"/>
              </a:cxn>
              <a:cxn ang="0">
                <a:pos x="1397" y="183134"/>
              </a:cxn>
              <a:cxn ang="0">
                <a:pos x="0" y="203962"/>
              </a:cxn>
              <a:cxn ang="0">
                <a:pos x="1397" y="224916"/>
              </a:cxn>
              <a:cxn ang="0">
                <a:pos x="3937" y="245110"/>
              </a:cxn>
              <a:cxn ang="0">
                <a:pos x="9144" y="264667"/>
              </a:cxn>
              <a:cxn ang="0">
                <a:pos x="16256" y="283463"/>
              </a:cxn>
              <a:cxn ang="0">
                <a:pos x="24765" y="301116"/>
              </a:cxn>
              <a:cxn ang="0">
                <a:pos x="52705" y="340867"/>
              </a:cxn>
              <a:cxn ang="0">
                <a:pos x="66929" y="355218"/>
              </a:cxn>
              <a:cxn ang="0">
                <a:pos x="81915" y="367538"/>
              </a:cxn>
              <a:cxn ang="0">
                <a:pos x="98171" y="378713"/>
              </a:cxn>
              <a:cxn ang="0">
                <a:pos x="115062" y="387730"/>
              </a:cxn>
              <a:cxn ang="0">
                <a:pos x="182625" y="406653"/>
              </a:cxn>
              <a:cxn ang="0">
                <a:pos x="203326" y="407924"/>
              </a:cxn>
              <a:cxn ang="0">
                <a:pos x="224155" y="406653"/>
              </a:cxn>
              <a:cxn ang="0">
                <a:pos x="244348" y="403987"/>
              </a:cxn>
              <a:cxn ang="0">
                <a:pos x="263779" y="398906"/>
              </a:cxn>
              <a:cxn ang="0">
                <a:pos x="282575" y="391667"/>
              </a:cxn>
              <a:cxn ang="0">
                <a:pos x="300227" y="383159"/>
              </a:cxn>
              <a:cxn ang="0">
                <a:pos x="317119" y="373379"/>
              </a:cxn>
              <a:cxn ang="0">
                <a:pos x="332613" y="361696"/>
              </a:cxn>
              <a:cxn ang="0">
                <a:pos x="346964" y="347979"/>
              </a:cxn>
              <a:cxn ang="0">
                <a:pos x="360552" y="333628"/>
              </a:cxn>
              <a:cxn ang="0">
                <a:pos x="372237" y="318008"/>
              </a:cxn>
              <a:cxn ang="0">
                <a:pos x="382016" y="301116"/>
              </a:cxn>
              <a:cxn ang="0">
                <a:pos x="390525" y="283463"/>
              </a:cxn>
              <a:cxn ang="0">
                <a:pos x="397637" y="264667"/>
              </a:cxn>
              <a:cxn ang="0">
                <a:pos x="402844" y="245110"/>
              </a:cxn>
              <a:cxn ang="0">
                <a:pos x="405384" y="224916"/>
              </a:cxn>
              <a:cxn ang="0">
                <a:pos x="406781" y="203962"/>
              </a:cxn>
              <a:cxn ang="0">
                <a:pos x="405384" y="183134"/>
              </a:cxn>
              <a:cxn ang="0">
                <a:pos x="402844" y="162940"/>
              </a:cxn>
              <a:cxn ang="0">
                <a:pos x="397637" y="143383"/>
              </a:cxn>
              <a:cxn ang="0">
                <a:pos x="390525" y="124460"/>
              </a:cxn>
              <a:cxn ang="0">
                <a:pos x="382016" y="106934"/>
              </a:cxn>
              <a:cxn ang="0">
                <a:pos x="372237" y="89915"/>
              </a:cxn>
              <a:cxn ang="0">
                <a:pos x="360552" y="74295"/>
              </a:cxn>
              <a:cxn ang="0">
                <a:pos x="300227" y="24764"/>
              </a:cxn>
              <a:cxn ang="0">
                <a:pos x="273558" y="12446"/>
              </a:cxn>
              <a:cxn ang="0">
                <a:pos x="254000" y="6603"/>
              </a:cxn>
              <a:cxn ang="0">
                <a:pos x="234569" y="2666"/>
              </a:cxn>
              <a:cxn ang="0">
                <a:pos x="213741" y="0"/>
              </a:cxn>
            </a:cxnLst>
            <a:rect l="0" t="0" r="r" b="b"/>
            <a:pathLst>
              <a:path w="407034" h="408305">
                <a:moveTo>
                  <a:pt x="203326" y="0"/>
                </a:moveTo>
                <a:lnTo>
                  <a:pt x="192913" y="0"/>
                </a:lnTo>
                <a:lnTo>
                  <a:pt x="182625" y="1397"/>
                </a:lnTo>
                <a:lnTo>
                  <a:pt x="172212" y="2666"/>
                </a:lnTo>
                <a:lnTo>
                  <a:pt x="162433" y="3937"/>
                </a:lnTo>
                <a:lnTo>
                  <a:pt x="152654" y="6603"/>
                </a:lnTo>
                <a:lnTo>
                  <a:pt x="143001" y="9143"/>
                </a:lnTo>
                <a:lnTo>
                  <a:pt x="133223" y="12446"/>
                </a:lnTo>
                <a:lnTo>
                  <a:pt x="124079" y="16383"/>
                </a:lnTo>
                <a:lnTo>
                  <a:pt x="115062" y="20192"/>
                </a:lnTo>
                <a:lnTo>
                  <a:pt x="81915" y="40386"/>
                </a:lnTo>
                <a:lnTo>
                  <a:pt x="52705" y="67183"/>
                </a:lnTo>
                <a:lnTo>
                  <a:pt x="40259" y="82168"/>
                </a:lnTo>
                <a:lnTo>
                  <a:pt x="34417" y="89915"/>
                </a:lnTo>
                <a:lnTo>
                  <a:pt x="29210" y="98425"/>
                </a:lnTo>
                <a:lnTo>
                  <a:pt x="24765" y="106934"/>
                </a:lnTo>
                <a:lnTo>
                  <a:pt x="20193" y="115442"/>
                </a:lnTo>
                <a:lnTo>
                  <a:pt x="16256" y="124460"/>
                </a:lnTo>
                <a:lnTo>
                  <a:pt x="12446" y="133603"/>
                </a:lnTo>
                <a:lnTo>
                  <a:pt x="9144" y="143383"/>
                </a:lnTo>
                <a:lnTo>
                  <a:pt x="6604" y="153162"/>
                </a:lnTo>
                <a:lnTo>
                  <a:pt x="3937" y="162940"/>
                </a:lnTo>
                <a:lnTo>
                  <a:pt x="2667" y="172720"/>
                </a:lnTo>
                <a:lnTo>
                  <a:pt x="1397" y="183134"/>
                </a:lnTo>
                <a:lnTo>
                  <a:pt x="0" y="193548"/>
                </a:lnTo>
                <a:lnTo>
                  <a:pt x="0" y="203962"/>
                </a:lnTo>
                <a:lnTo>
                  <a:pt x="0" y="214375"/>
                </a:lnTo>
                <a:lnTo>
                  <a:pt x="1397" y="224916"/>
                </a:lnTo>
                <a:lnTo>
                  <a:pt x="2667" y="235330"/>
                </a:lnTo>
                <a:lnTo>
                  <a:pt x="3937" y="245110"/>
                </a:lnTo>
                <a:lnTo>
                  <a:pt x="6604" y="254888"/>
                </a:lnTo>
                <a:lnTo>
                  <a:pt x="9144" y="264667"/>
                </a:lnTo>
                <a:lnTo>
                  <a:pt x="12446" y="274447"/>
                </a:lnTo>
                <a:lnTo>
                  <a:pt x="16256" y="283463"/>
                </a:lnTo>
                <a:lnTo>
                  <a:pt x="20193" y="292608"/>
                </a:lnTo>
                <a:lnTo>
                  <a:pt x="24765" y="301116"/>
                </a:lnTo>
                <a:lnTo>
                  <a:pt x="29210" y="309625"/>
                </a:lnTo>
                <a:lnTo>
                  <a:pt x="52705" y="340867"/>
                </a:lnTo>
                <a:lnTo>
                  <a:pt x="59817" y="347979"/>
                </a:lnTo>
                <a:lnTo>
                  <a:pt x="66929" y="355218"/>
                </a:lnTo>
                <a:lnTo>
                  <a:pt x="74168" y="361696"/>
                </a:lnTo>
                <a:lnTo>
                  <a:pt x="81915" y="367538"/>
                </a:lnTo>
                <a:lnTo>
                  <a:pt x="89662" y="373379"/>
                </a:lnTo>
                <a:lnTo>
                  <a:pt x="98171" y="378713"/>
                </a:lnTo>
                <a:lnTo>
                  <a:pt x="106552" y="383159"/>
                </a:lnTo>
                <a:lnTo>
                  <a:pt x="115062" y="387730"/>
                </a:lnTo>
                <a:lnTo>
                  <a:pt x="152654" y="401447"/>
                </a:lnTo>
                <a:lnTo>
                  <a:pt x="182625" y="406653"/>
                </a:lnTo>
                <a:lnTo>
                  <a:pt x="192913" y="407924"/>
                </a:lnTo>
                <a:lnTo>
                  <a:pt x="203326" y="407924"/>
                </a:lnTo>
                <a:lnTo>
                  <a:pt x="213741" y="407924"/>
                </a:lnTo>
                <a:lnTo>
                  <a:pt x="224155" y="406653"/>
                </a:lnTo>
                <a:lnTo>
                  <a:pt x="234569" y="405384"/>
                </a:lnTo>
                <a:lnTo>
                  <a:pt x="244348" y="403987"/>
                </a:lnTo>
                <a:lnTo>
                  <a:pt x="254000" y="401447"/>
                </a:lnTo>
                <a:lnTo>
                  <a:pt x="263779" y="398906"/>
                </a:lnTo>
                <a:lnTo>
                  <a:pt x="273558" y="395604"/>
                </a:lnTo>
                <a:lnTo>
                  <a:pt x="282575" y="391667"/>
                </a:lnTo>
                <a:lnTo>
                  <a:pt x="291719" y="387730"/>
                </a:lnTo>
                <a:lnTo>
                  <a:pt x="300227" y="383159"/>
                </a:lnTo>
                <a:lnTo>
                  <a:pt x="308610" y="378713"/>
                </a:lnTo>
                <a:lnTo>
                  <a:pt x="317119" y="373379"/>
                </a:lnTo>
                <a:lnTo>
                  <a:pt x="324866" y="367538"/>
                </a:lnTo>
                <a:lnTo>
                  <a:pt x="332613" y="361696"/>
                </a:lnTo>
                <a:lnTo>
                  <a:pt x="339851" y="355218"/>
                </a:lnTo>
                <a:lnTo>
                  <a:pt x="346964" y="347979"/>
                </a:lnTo>
                <a:lnTo>
                  <a:pt x="354075" y="340867"/>
                </a:lnTo>
                <a:lnTo>
                  <a:pt x="360552" y="333628"/>
                </a:lnTo>
                <a:lnTo>
                  <a:pt x="366395" y="325881"/>
                </a:lnTo>
                <a:lnTo>
                  <a:pt x="372237" y="318008"/>
                </a:lnTo>
                <a:lnTo>
                  <a:pt x="377444" y="309625"/>
                </a:lnTo>
                <a:lnTo>
                  <a:pt x="382016" y="301116"/>
                </a:lnTo>
                <a:lnTo>
                  <a:pt x="386588" y="292608"/>
                </a:lnTo>
                <a:lnTo>
                  <a:pt x="390525" y="283463"/>
                </a:lnTo>
                <a:lnTo>
                  <a:pt x="394335" y="274447"/>
                </a:lnTo>
                <a:lnTo>
                  <a:pt x="397637" y="264667"/>
                </a:lnTo>
                <a:lnTo>
                  <a:pt x="400176" y="254888"/>
                </a:lnTo>
                <a:lnTo>
                  <a:pt x="402844" y="245110"/>
                </a:lnTo>
                <a:lnTo>
                  <a:pt x="404114" y="235330"/>
                </a:lnTo>
                <a:lnTo>
                  <a:pt x="405384" y="224916"/>
                </a:lnTo>
                <a:lnTo>
                  <a:pt x="406781" y="214375"/>
                </a:lnTo>
                <a:lnTo>
                  <a:pt x="406781" y="203962"/>
                </a:lnTo>
                <a:lnTo>
                  <a:pt x="406781" y="193548"/>
                </a:lnTo>
                <a:lnTo>
                  <a:pt x="405384" y="183134"/>
                </a:lnTo>
                <a:lnTo>
                  <a:pt x="404114" y="172720"/>
                </a:lnTo>
                <a:lnTo>
                  <a:pt x="402844" y="162940"/>
                </a:lnTo>
                <a:lnTo>
                  <a:pt x="400176" y="153162"/>
                </a:lnTo>
                <a:lnTo>
                  <a:pt x="397637" y="143383"/>
                </a:lnTo>
                <a:lnTo>
                  <a:pt x="394335" y="133603"/>
                </a:lnTo>
                <a:lnTo>
                  <a:pt x="390525" y="124460"/>
                </a:lnTo>
                <a:lnTo>
                  <a:pt x="386588" y="115442"/>
                </a:lnTo>
                <a:lnTo>
                  <a:pt x="382016" y="106934"/>
                </a:lnTo>
                <a:lnTo>
                  <a:pt x="377444" y="98425"/>
                </a:lnTo>
                <a:lnTo>
                  <a:pt x="372237" y="89915"/>
                </a:lnTo>
                <a:lnTo>
                  <a:pt x="366395" y="82168"/>
                </a:lnTo>
                <a:lnTo>
                  <a:pt x="360552" y="74295"/>
                </a:lnTo>
                <a:lnTo>
                  <a:pt x="332613" y="46354"/>
                </a:lnTo>
                <a:lnTo>
                  <a:pt x="300227" y="24764"/>
                </a:lnTo>
                <a:lnTo>
                  <a:pt x="282575" y="16383"/>
                </a:lnTo>
                <a:lnTo>
                  <a:pt x="273558" y="12446"/>
                </a:lnTo>
                <a:lnTo>
                  <a:pt x="263779" y="9143"/>
                </a:lnTo>
                <a:lnTo>
                  <a:pt x="254000" y="6603"/>
                </a:lnTo>
                <a:lnTo>
                  <a:pt x="244348" y="3937"/>
                </a:lnTo>
                <a:lnTo>
                  <a:pt x="234569" y="2666"/>
                </a:lnTo>
                <a:lnTo>
                  <a:pt x="224155" y="1397"/>
                </a:lnTo>
                <a:lnTo>
                  <a:pt x="213741" y="0"/>
                </a:lnTo>
                <a:lnTo>
                  <a:pt x="203326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7" name="object 20"/>
          <p:cNvSpPr>
            <a:spLocks noChangeArrowheads="1"/>
          </p:cNvSpPr>
          <p:nvPr/>
        </p:nvSpPr>
        <p:spPr bwMode="auto">
          <a:xfrm>
            <a:off x="7720013" y="1838325"/>
            <a:ext cx="73025" cy="762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object 21"/>
          <p:cNvSpPr>
            <a:spLocks noChangeArrowheads="1"/>
          </p:cNvSpPr>
          <p:nvPr/>
        </p:nvSpPr>
        <p:spPr bwMode="auto">
          <a:xfrm>
            <a:off x="7553325" y="1838325"/>
            <a:ext cx="73025" cy="762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object 22"/>
          <p:cNvSpPr>
            <a:spLocks noChangeArrowheads="1"/>
          </p:cNvSpPr>
          <p:nvPr/>
        </p:nvSpPr>
        <p:spPr bwMode="auto">
          <a:xfrm>
            <a:off x="7553325" y="1946275"/>
            <a:ext cx="239713" cy="68263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2100" y="2341563"/>
            <a:ext cx="2038350" cy="19462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latin typeface="Calibri" pitchFamily="34" charset="0"/>
              </a:rPr>
              <a:t>Единовременное  получение</a:t>
            </a:r>
          </a:p>
          <a:p>
            <a:pPr marL="12700"/>
            <a:r>
              <a:rPr lang="ru-RU">
                <a:latin typeface="Calibri" pitchFamily="34" charset="0"/>
              </a:rPr>
              <a:t>сертификата  дополнительного  образования</a:t>
            </a:r>
          </a:p>
          <a:p>
            <a:pPr marL="12700"/>
            <a:r>
              <a:rPr lang="ru-RU" b="1">
                <a:latin typeface="Calibri" pitchFamily="34" charset="0"/>
              </a:rPr>
              <a:t>на каждого ребенка  с 5 до 18 лет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81000"/>
            <a:ext cx="8523288" cy="927100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Логин и пароль, указанные в бланке сертификата, нужно использовать  для доступа в личный кабинет на портале персонифицированного</a:t>
            </a:r>
            <a:endParaRPr lang="ru-RU" sz="2000">
              <a:latin typeface="Calibri" pitchFamily="34" charset="0"/>
            </a:endParaRPr>
          </a:p>
          <a:p>
            <a:pPr marL="12700"/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учета </a:t>
            </a:r>
            <a:r>
              <a:rPr lang="ru-RU" sz="2000" u="sng">
                <a:solidFill>
                  <a:srgbClr val="0000FF"/>
                </a:solidFill>
                <a:latin typeface="Calibri" pitchFamily="34" charset="0"/>
                <a:hlinkClick r:id="rId2"/>
              </a:rPr>
              <a:t>https://66.pfdo.ru/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685800" y="1524000"/>
            <a:ext cx="7848600" cy="3352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0800" y="5029200"/>
            <a:ext cx="3816350" cy="927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Войдите в систему и введите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полученные в сертификате логин и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пароль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6388" name="object 5"/>
          <p:cNvSpPr>
            <a:spLocks/>
          </p:cNvSpPr>
          <p:nvPr/>
        </p:nvSpPr>
        <p:spPr bwMode="auto">
          <a:xfrm>
            <a:off x="7848600" y="1905000"/>
            <a:ext cx="950913" cy="1076325"/>
          </a:xfrm>
          <a:custGeom>
            <a:avLst/>
            <a:gdLst/>
            <a:ahLst/>
            <a:cxnLst>
              <a:cxn ang="0">
                <a:pos x="49976" y="56642"/>
              </a:cxn>
              <a:cxn ang="0">
                <a:pos x="57279" y="93813"/>
              </a:cxn>
              <a:cxn ang="0">
                <a:pos x="921893" y="1075436"/>
              </a:cxn>
              <a:cxn ang="0">
                <a:pos x="950468" y="1050163"/>
              </a:cxn>
              <a:cxn ang="0">
                <a:pos x="85921" y="68600"/>
              </a:cxn>
              <a:cxn ang="0">
                <a:pos x="49976" y="56642"/>
              </a:cxn>
              <a:cxn ang="0">
                <a:pos x="0" y="0"/>
              </a:cxn>
              <a:cxn ang="0">
                <a:pos x="31876" y="161798"/>
              </a:cxn>
              <a:cxn ang="0">
                <a:pos x="54228" y="176911"/>
              </a:cxn>
              <a:cxn ang="0">
                <a:pos x="61196" y="174007"/>
              </a:cxn>
              <a:cxn ang="0">
                <a:pos x="66341" y="168830"/>
              </a:cxn>
              <a:cxn ang="0">
                <a:pos x="69177" y="162105"/>
              </a:cxn>
              <a:cxn ang="0">
                <a:pos x="69215" y="154559"/>
              </a:cxn>
              <a:cxn ang="0">
                <a:pos x="57279" y="93813"/>
              </a:cxn>
              <a:cxn ang="0">
                <a:pos x="10668" y="40894"/>
              </a:cxn>
              <a:cxn ang="0">
                <a:pos x="39370" y="15748"/>
              </a:cxn>
              <a:cxn ang="0">
                <a:pos x="47475" y="15748"/>
              </a:cxn>
              <a:cxn ang="0">
                <a:pos x="0" y="0"/>
              </a:cxn>
              <a:cxn ang="0">
                <a:pos x="39370" y="15748"/>
              </a:cxn>
              <a:cxn ang="0">
                <a:pos x="10668" y="40894"/>
              </a:cxn>
              <a:cxn ang="0">
                <a:pos x="57279" y="93813"/>
              </a:cxn>
              <a:cxn ang="0">
                <a:pos x="49976" y="56642"/>
              </a:cxn>
              <a:cxn ang="0">
                <a:pos x="19050" y="46355"/>
              </a:cxn>
              <a:cxn ang="0">
                <a:pos x="43688" y="24637"/>
              </a:cxn>
              <a:cxn ang="0">
                <a:pos x="47200" y="24637"/>
              </a:cxn>
              <a:cxn ang="0">
                <a:pos x="39370" y="15748"/>
              </a:cxn>
              <a:cxn ang="0">
                <a:pos x="47475" y="15748"/>
              </a:cxn>
              <a:cxn ang="0">
                <a:pos x="39370" y="15748"/>
              </a:cxn>
              <a:cxn ang="0">
                <a:pos x="85921" y="68600"/>
              </a:cxn>
              <a:cxn ang="0">
                <a:pos x="144652" y="88137"/>
              </a:cxn>
              <a:cxn ang="0">
                <a:pos x="152118" y="89038"/>
              </a:cxn>
              <a:cxn ang="0">
                <a:pos x="159130" y="87058"/>
              </a:cxn>
              <a:cxn ang="0">
                <a:pos x="164905" y="82601"/>
              </a:cxn>
              <a:cxn ang="0">
                <a:pos x="168655" y="76073"/>
              </a:cxn>
              <a:cxn ang="0">
                <a:pos x="169574" y="68534"/>
              </a:cxn>
              <a:cxn ang="0">
                <a:pos x="167624" y="61483"/>
              </a:cxn>
              <a:cxn ang="0">
                <a:pos x="163173" y="55695"/>
              </a:cxn>
              <a:cxn ang="0">
                <a:pos x="156591" y="51943"/>
              </a:cxn>
              <a:cxn ang="0">
                <a:pos x="47475" y="15748"/>
              </a:cxn>
              <a:cxn ang="0">
                <a:pos x="47200" y="24637"/>
              </a:cxn>
              <a:cxn ang="0">
                <a:pos x="43688" y="24637"/>
              </a:cxn>
              <a:cxn ang="0">
                <a:pos x="49976" y="56642"/>
              </a:cxn>
              <a:cxn ang="0">
                <a:pos x="85921" y="68600"/>
              </a:cxn>
              <a:cxn ang="0">
                <a:pos x="47200" y="24637"/>
              </a:cxn>
              <a:cxn ang="0">
                <a:pos x="43688" y="24637"/>
              </a:cxn>
              <a:cxn ang="0">
                <a:pos x="19050" y="46355"/>
              </a:cxn>
              <a:cxn ang="0">
                <a:pos x="49976" y="56642"/>
              </a:cxn>
              <a:cxn ang="0">
                <a:pos x="43688" y="24637"/>
              </a:cxn>
            </a:cxnLst>
            <a:rect l="0" t="0" r="r" b="b"/>
            <a:pathLst>
              <a:path w="950595" h="1075689">
                <a:moveTo>
                  <a:pt x="49976" y="56642"/>
                </a:moveTo>
                <a:lnTo>
                  <a:pt x="57279" y="93813"/>
                </a:lnTo>
                <a:lnTo>
                  <a:pt x="921893" y="1075436"/>
                </a:lnTo>
                <a:lnTo>
                  <a:pt x="950468" y="1050163"/>
                </a:lnTo>
                <a:lnTo>
                  <a:pt x="85921" y="68600"/>
                </a:lnTo>
                <a:lnTo>
                  <a:pt x="49976" y="56642"/>
                </a:lnTo>
                <a:close/>
              </a:path>
              <a:path w="950595" h="1075689">
                <a:moveTo>
                  <a:pt x="0" y="0"/>
                </a:moveTo>
                <a:lnTo>
                  <a:pt x="31876" y="161798"/>
                </a:lnTo>
                <a:lnTo>
                  <a:pt x="54228" y="176911"/>
                </a:lnTo>
                <a:lnTo>
                  <a:pt x="61196" y="174007"/>
                </a:lnTo>
                <a:lnTo>
                  <a:pt x="66341" y="168830"/>
                </a:lnTo>
                <a:lnTo>
                  <a:pt x="69177" y="162105"/>
                </a:lnTo>
                <a:lnTo>
                  <a:pt x="69215" y="154559"/>
                </a:lnTo>
                <a:lnTo>
                  <a:pt x="57279" y="93813"/>
                </a:lnTo>
                <a:lnTo>
                  <a:pt x="10668" y="40894"/>
                </a:lnTo>
                <a:lnTo>
                  <a:pt x="39370" y="15748"/>
                </a:lnTo>
                <a:lnTo>
                  <a:pt x="47475" y="15748"/>
                </a:lnTo>
                <a:lnTo>
                  <a:pt x="0" y="0"/>
                </a:lnTo>
                <a:close/>
              </a:path>
              <a:path w="950595" h="1075689">
                <a:moveTo>
                  <a:pt x="39370" y="15748"/>
                </a:moveTo>
                <a:lnTo>
                  <a:pt x="10668" y="40894"/>
                </a:lnTo>
                <a:lnTo>
                  <a:pt x="57279" y="93813"/>
                </a:lnTo>
                <a:lnTo>
                  <a:pt x="49976" y="56642"/>
                </a:lnTo>
                <a:lnTo>
                  <a:pt x="19050" y="46355"/>
                </a:lnTo>
                <a:lnTo>
                  <a:pt x="43688" y="24637"/>
                </a:lnTo>
                <a:lnTo>
                  <a:pt x="47200" y="24637"/>
                </a:lnTo>
                <a:lnTo>
                  <a:pt x="39370" y="15748"/>
                </a:lnTo>
                <a:close/>
              </a:path>
              <a:path w="950595" h="1075689">
                <a:moveTo>
                  <a:pt x="47475" y="15748"/>
                </a:moveTo>
                <a:lnTo>
                  <a:pt x="39370" y="15748"/>
                </a:lnTo>
                <a:lnTo>
                  <a:pt x="85921" y="68600"/>
                </a:lnTo>
                <a:lnTo>
                  <a:pt x="144652" y="88137"/>
                </a:lnTo>
                <a:lnTo>
                  <a:pt x="152118" y="89038"/>
                </a:lnTo>
                <a:lnTo>
                  <a:pt x="159130" y="87058"/>
                </a:lnTo>
                <a:lnTo>
                  <a:pt x="164905" y="82601"/>
                </a:lnTo>
                <a:lnTo>
                  <a:pt x="168655" y="76073"/>
                </a:lnTo>
                <a:lnTo>
                  <a:pt x="169574" y="68534"/>
                </a:lnTo>
                <a:lnTo>
                  <a:pt x="167624" y="61483"/>
                </a:lnTo>
                <a:lnTo>
                  <a:pt x="163173" y="55695"/>
                </a:lnTo>
                <a:lnTo>
                  <a:pt x="156591" y="51943"/>
                </a:lnTo>
                <a:lnTo>
                  <a:pt x="47475" y="15748"/>
                </a:lnTo>
                <a:close/>
              </a:path>
              <a:path w="950595" h="1075689">
                <a:moveTo>
                  <a:pt x="47200" y="24637"/>
                </a:moveTo>
                <a:lnTo>
                  <a:pt x="43688" y="24637"/>
                </a:lnTo>
                <a:lnTo>
                  <a:pt x="49976" y="56642"/>
                </a:lnTo>
                <a:lnTo>
                  <a:pt x="85921" y="68600"/>
                </a:lnTo>
                <a:lnTo>
                  <a:pt x="47200" y="24637"/>
                </a:lnTo>
                <a:close/>
              </a:path>
              <a:path w="950595" h="1075689">
                <a:moveTo>
                  <a:pt x="43688" y="24637"/>
                </a:moveTo>
                <a:lnTo>
                  <a:pt x="19050" y="46355"/>
                </a:lnTo>
                <a:lnTo>
                  <a:pt x="49976" y="56642"/>
                </a:lnTo>
                <a:lnTo>
                  <a:pt x="43688" y="246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23263" cy="2873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1800" b="0" smtClean="0">
                <a:latin typeface="Calibri" pitchFamily="34" charset="0"/>
              </a:rPr>
              <a:t>Ознакомьтесь с основными правилами работы в системе и нажмите «Сохранить»</a:t>
            </a:r>
            <a:endParaRPr lang="ru-RU" sz="1800" smtClean="0">
              <a:latin typeface="Calibri" pitchFamily="34" charset="0"/>
            </a:endParaRP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755650" y="685800"/>
            <a:ext cx="6470650" cy="24511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1941513" y="3284538"/>
            <a:ext cx="1081087" cy="1223962"/>
          </a:xfrm>
          <a:custGeom>
            <a:avLst/>
            <a:gdLst/>
            <a:ahLst/>
            <a:cxnLst>
              <a:cxn ang="0">
                <a:pos x="270002" y="0"/>
              </a:cxn>
              <a:cxn ang="0">
                <a:pos x="0" y="0"/>
              </a:cxn>
              <a:cxn ang="0">
                <a:pos x="0" y="1089151"/>
              </a:cxn>
              <a:cxn ang="0">
                <a:pos x="810006" y="1089151"/>
              </a:cxn>
              <a:cxn ang="0">
                <a:pos x="810006" y="1224152"/>
              </a:cxn>
              <a:cxn ang="0">
                <a:pos x="1080135" y="954150"/>
              </a:cxn>
              <a:cxn ang="0">
                <a:pos x="945133" y="819149"/>
              </a:cxn>
              <a:cxn ang="0">
                <a:pos x="270002" y="819149"/>
              </a:cxn>
              <a:cxn ang="0">
                <a:pos x="270002" y="0"/>
              </a:cxn>
              <a:cxn ang="0">
                <a:pos x="810006" y="684021"/>
              </a:cxn>
              <a:cxn ang="0">
                <a:pos x="810006" y="819149"/>
              </a:cxn>
              <a:cxn ang="0">
                <a:pos x="945133" y="819149"/>
              </a:cxn>
              <a:cxn ang="0">
                <a:pos x="810006" y="684021"/>
              </a:cxn>
            </a:cxnLst>
            <a:rect l="0" t="0" r="r" b="b"/>
            <a:pathLst>
              <a:path w="1080135" h="1224279">
                <a:moveTo>
                  <a:pt x="270002" y="0"/>
                </a:moveTo>
                <a:lnTo>
                  <a:pt x="0" y="0"/>
                </a:lnTo>
                <a:lnTo>
                  <a:pt x="0" y="1089151"/>
                </a:lnTo>
                <a:lnTo>
                  <a:pt x="810006" y="1089151"/>
                </a:lnTo>
                <a:lnTo>
                  <a:pt x="810006" y="1224152"/>
                </a:lnTo>
                <a:lnTo>
                  <a:pt x="1080135" y="954150"/>
                </a:lnTo>
                <a:lnTo>
                  <a:pt x="945133" y="819149"/>
                </a:lnTo>
                <a:lnTo>
                  <a:pt x="270002" y="819149"/>
                </a:lnTo>
                <a:lnTo>
                  <a:pt x="270002" y="0"/>
                </a:lnTo>
                <a:close/>
              </a:path>
              <a:path w="1080135" h="1224279">
                <a:moveTo>
                  <a:pt x="810006" y="684021"/>
                </a:moveTo>
                <a:lnTo>
                  <a:pt x="810006" y="819149"/>
                </a:lnTo>
                <a:lnTo>
                  <a:pt x="945133" y="819149"/>
                </a:lnTo>
                <a:lnTo>
                  <a:pt x="810006" y="684021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1941513" y="3284538"/>
            <a:ext cx="1081087" cy="1223962"/>
          </a:xfrm>
          <a:custGeom>
            <a:avLst/>
            <a:gdLst/>
            <a:ahLst/>
            <a:cxnLst>
              <a:cxn ang="0">
                <a:pos x="270002" y="0"/>
              </a:cxn>
              <a:cxn ang="0">
                <a:pos x="270002" y="819149"/>
              </a:cxn>
              <a:cxn ang="0">
                <a:pos x="810006" y="819149"/>
              </a:cxn>
              <a:cxn ang="0">
                <a:pos x="810006" y="684021"/>
              </a:cxn>
              <a:cxn ang="0">
                <a:pos x="1080135" y="954150"/>
              </a:cxn>
              <a:cxn ang="0">
                <a:pos x="810006" y="1224152"/>
              </a:cxn>
              <a:cxn ang="0">
                <a:pos x="810006" y="1089151"/>
              </a:cxn>
              <a:cxn ang="0">
                <a:pos x="0" y="1089151"/>
              </a:cxn>
              <a:cxn ang="0">
                <a:pos x="0" y="0"/>
              </a:cxn>
              <a:cxn ang="0">
                <a:pos x="270002" y="0"/>
              </a:cxn>
            </a:cxnLst>
            <a:rect l="0" t="0" r="r" b="b"/>
            <a:pathLst>
              <a:path w="1080135" h="1224279">
                <a:moveTo>
                  <a:pt x="270002" y="0"/>
                </a:moveTo>
                <a:lnTo>
                  <a:pt x="270002" y="819149"/>
                </a:lnTo>
                <a:lnTo>
                  <a:pt x="810006" y="819149"/>
                </a:lnTo>
                <a:lnTo>
                  <a:pt x="810006" y="684021"/>
                </a:lnTo>
                <a:lnTo>
                  <a:pt x="1080135" y="954150"/>
                </a:lnTo>
                <a:lnTo>
                  <a:pt x="810006" y="1224152"/>
                </a:lnTo>
                <a:lnTo>
                  <a:pt x="810006" y="1089151"/>
                </a:lnTo>
                <a:lnTo>
                  <a:pt x="0" y="1089151"/>
                </a:lnTo>
                <a:lnTo>
                  <a:pt x="0" y="0"/>
                </a:lnTo>
                <a:lnTo>
                  <a:pt x="270002" y="0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546100" y="4672013"/>
            <a:ext cx="221932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Произойдет переход в  Личный кабинет</a:t>
            </a:r>
            <a:endParaRPr lang="ru-RU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3098800" y="3136900"/>
            <a:ext cx="5794375" cy="3670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9144000" y="6858000"/>
              </a:cxn>
              <a:cxn ang="0">
                <a:pos x="9144000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3475" y="288925"/>
            <a:ext cx="7018338" cy="941388"/>
          </a:xfrm>
        </p:spPr>
        <p:txBody>
          <a:bodyPr tIns="13335"/>
          <a:lstStyle/>
          <a:p>
            <a:pPr marL="12700" indent="1588" eaLnBrk="1" hangingPunct="1">
              <a:spcBef>
                <a:spcPts val="100"/>
              </a:spcBef>
            </a:pPr>
            <a:r>
              <a:rPr lang="ru-RU" smtClean="0">
                <a:solidFill>
                  <a:srgbClr val="24406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ВОЗМОЖНОСТИ ПОРТАЛА </a:t>
            </a:r>
            <a:r>
              <a:rPr lang="ru-RU" u="sng" smtClean="0">
                <a:solidFill>
                  <a:srgbClr val="0000F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  <a:hlinkClick r:id="rId2"/>
              </a:rPr>
              <a:t>HTTPS://66.PFDO.RU/</a:t>
            </a:r>
            <a:r>
              <a:rPr lang="ru-RU" smtClean="0">
                <a:solidFill>
                  <a:srgbClr val="0000F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  <a:hlinkClick r:id="rId2"/>
              </a:rPr>
              <a:t> </a:t>
            </a:r>
            <a:r>
              <a:rPr lang="ru-RU" smtClean="0">
                <a:solidFill>
                  <a:srgbClr val="24406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ДЛЯ  ПОЛУЧЕНИЯ ИНФОРМАЦИИ О КРУЖКАХ /ПРОГРАММАХ  УЧРЕЖДЕНИЙ ДОПОЛНИТЕЛЬНОГО ОБРАЗОВАНИЯ</a:t>
            </a: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0" y="1311275"/>
            <a:ext cx="9126538" cy="52879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6858000"/>
              </a:cxn>
              <a:cxn ang="0">
                <a:pos x="9144000" y="6858000"/>
              </a:cxn>
              <a:cxn ang="0">
                <a:pos x="9144000" y="0"/>
              </a:cxn>
              <a:cxn ang="0">
                <a:pos x="0" y="0"/>
              </a:cxn>
              <a:cxn ang="0">
                <a:pos x="0" y="6858000"/>
              </a:cxn>
            </a:cxnLst>
            <a:rect l="0" t="0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BBA58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4550" y="288925"/>
            <a:ext cx="7019925" cy="941388"/>
          </a:xfrm>
        </p:spPr>
        <p:txBody>
          <a:bodyPr tIns="13335"/>
          <a:lstStyle/>
          <a:p>
            <a:pPr marL="11113" indent="3175" eaLnBrk="1" hangingPunct="1">
              <a:spcBef>
                <a:spcPts val="100"/>
              </a:spcBef>
            </a:pPr>
            <a:r>
              <a:rPr lang="ru-RU" smtClean="0">
                <a:solidFill>
                  <a:srgbClr val="244060"/>
                </a:solidFill>
                <a:latin typeface="Century Gothic" pitchFamily="34" charset="0"/>
              </a:rPr>
              <a:t>ВОЗМОЖНОСТИ ПОРТАЛА </a:t>
            </a:r>
            <a:r>
              <a:rPr lang="ru-RU" u="sng" smtClean="0">
                <a:solidFill>
                  <a:srgbClr val="0000FF"/>
                </a:solidFill>
                <a:latin typeface="Century Gothic" pitchFamily="34" charset="0"/>
                <a:hlinkClick r:id="rId2"/>
              </a:rPr>
              <a:t>HTTPS://66.PFDO.RU/</a:t>
            </a:r>
            <a:r>
              <a:rPr lang="ru-RU" smtClean="0">
                <a:solidFill>
                  <a:srgbClr val="0000FF"/>
                </a:solidFill>
                <a:latin typeface="Century Gothic" pitchFamily="34" charset="0"/>
                <a:hlinkClick r:id="rId2"/>
              </a:rPr>
              <a:t> </a:t>
            </a:r>
            <a:r>
              <a:rPr lang="ru-RU" smtClean="0">
                <a:solidFill>
                  <a:srgbClr val="244060"/>
                </a:solidFill>
                <a:latin typeface="Century Gothic" pitchFamily="34" charset="0"/>
              </a:rPr>
              <a:t>ДЛЯ  ПОЛУЧЕНИЯ ИНФОРМАЦИИ О КРУЖКАХ /ПРОГРАММАХ  УЧРЕЖДЕНИЙ ДОПОЛНИТЕЛЬНОГО 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2313" y="1589088"/>
            <a:ext cx="4922837" cy="3016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006FC0"/>
                </a:solidFill>
                <a:latin typeface="Calibri" pitchFamily="34" charset="0"/>
              </a:rPr>
              <a:t>ЛЕГКОСТЬ ПОИСКА ИНТЕРЕСУЮЩЕЙ ПРОГРАММЫ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209800"/>
            <a:ext cx="8247063" cy="1139825"/>
          </a:xfrm>
          <a:prstGeom prst="rect">
            <a:avLst/>
          </a:prstGeom>
          <a:solidFill>
            <a:srgbClr val="9BBA58">
              <a:alpha val="19999"/>
            </a:srgbClr>
          </a:solidFill>
          <a:ln w="9525">
            <a:solidFill>
              <a:srgbClr val="92CDDD"/>
            </a:solidFill>
          </a:ln>
        </p:spPr>
        <p:txBody>
          <a:bodyPr lIns="0" tIns="31115" rIns="0" bIns="0">
            <a:spAutoFit/>
          </a:bodyPr>
          <a:lstStyle/>
          <a:p>
            <a:pPr marL="90488" algn="just">
              <a:spcBef>
                <a:spcPts val="250"/>
              </a:spcBef>
            </a:pPr>
            <a:r>
              <a:rPr lang="ru-RU">
                <a:latin typeface="Calibri" pitchFamily="34" charset="0"/>
              </a:rPr>
              <a:t>Портал позволяет осуществить поиск программ по ключевому слову. Например,  если в строке ПОИСК вы введете слово «робототехника», то увидите все  программы по робототехнике, которые есть в учреждениях дополнительного  образования </a:t>
            </a:r>
            <a:r>
              <a:rPr lang="ru-RU"/>
              <a:t>г. Лесного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3750" y="3519488"/>
            <a:ext cx="5197475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006FC0"/>
                </a:solidFill>
                <a:latin typeface="Calibri" pitchFamily="34" charset="0"/>
              </a:rPr>
              <a:t>ПОДРОБНАЯ ИНФОРМАЦИЯ О КАЖДОЙ ПРОГРАММЕ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4191000"/>
            <a:ext cx="8247063" cy="1139825"/>
          </a:xfrm>
          <a:prstGeom prst="rect">
            <a:avLst/>
          </a:prstGeom>
          <a:solidFill>
            <a:srgbClr val="9BBA58">
              <a:alpha val="19999"/>
            </a:srgbClr>
          </a:solidFill>
          <a:ln w="9525">
            <a:solidFill>
              <a:srgbClr val="92CDDD"/>
            </a:solidFill>
          </a:ln>
        </p:spPr>
        <p:txBody>
          <a:bodyPr lIns="0" tIns="31115" rIns="0" bIns="0">
            <a:spAutoFit/>
          </a:bodyPr>
          <a:lstStyle/>
          <a:p>
            <a:pPr marL="90488" algn="just">
              <a:spcBef>
                <a:spcPts val="250"/>
              </a:spcBef>
            </a:pPr>
            <a:r>
              <a:rPr lang="ru-RU">
                <a:latin typeface="Calibri" pitchFamily="34" charset="0"/>
              </a:rPr>
              <a:t>По каждой программе на портале есть следующая информация: цель и  планируемый результат программы, ее краткое описание, сведения о педагоге, о  количестве модулей программы, о количестве групп обучающихся и расписании  их работы.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eaLnBrk="1" hangingPunct="1"/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1 ШАГ. ПОЛУЧЕНИЕ СЕРТИФИКАТА.</a:t>
            </a:r>
            <a:b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Сертификат необходим для зачисления на программы обучения в  учреждениях дополнительного образования. Без него зачисление 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975" y="1166813"/>
            <a:ext cx="7878763" cy="1355725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366713" algn="ctr">
              <a:spcBef>
                <a:spcPts val="100"/>
              </a:spcBef>
            </a:pPr>
            <a:r>
              <a:rPr lang="ru-RU" sz="2000" b="1">
                <a:latin typeface="Calibri" pitchFamily="34" charset="0"/>
                <a:ea typeface="Calibri" pitchFamily="34" charset="0"/>
                <a:cs typeface="Calibri" pitchFamily="34" charset="0"/>
              </a:rPr>
              <a:t>обучение в 2019-2020 учебном году невозможно!</a:t>
            </a:r>
            <a:endParaRPr lang="ru-RU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66713">
              <a:spcBef>
                <a:spcPts val="1575"/>
              </a:spcBef>
            </a:pPr>
            <a:r>
              <a:rPr lang="ru-RU">
                <a:latin typeface="Calibri" pitchFamily="34" charset="0"/>
                <a:ea typeface="Calibri" pitchFamily="34" charset="0"/>
                <a:cs typeface="Calibri" pitchFamily="34" charset="0"/>
              </a:rPr>
              <a:t>Информация о сертификате, а также возможность его получения в электронном  виде есть на Портале персонифицированного дополнительного образования  Свердловской области: </a:t>
            </a:r>
            <a:r>
              <a:rPr lang="ru-RU" u="sng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2"/>
              </a:rPr>
              <a:t>https://66.pfdo.ru/</a:t>
            </a:r>
            <a:endParaRPr lang="ru-RU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5" name="object 4"/>
          <p:cNvSpPr>
            <a:spLocks noChangeArrowheads="1"/>
          </p:cNvSpPr>
          <p:nvPr/>
        </p:nvSpPr>
        <p:spPr bwMode="auto">
          <a:xfrm>
            <a:off x="1135063" y="2708275"/>
            <a:ext cx="6985000" cy="4064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554038" y="1620838"/>
            <a:ext cx="8051800" cy="46021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object 3"/>
          <p:cNvSpPr>
            <a:spLocks/>
          </p:cNvSpPr>
          <p:nvPr/>
        </p:nvSpPr>
        <p:spPr bwMode="auto">
          <a:xfrm>
            <a:off x="4845050" y="5862638"/>
            <a:ext cx="496888" cy="384175"/>
          </a:xfrm>
          <a:custGeom>
            <a:avLst/>
            <a:gdLst/>
            <a:ahLst/>
            <a:cxnLst>
              <a:cxn ang="0">
                <a:pos x="90784" y="68098"/>
              </a:cxn>
              <a:cxn ang="0">
                <a:pos x="112838" y="120424"/>
              </a:cxn>
              <a:cxn ang="0">
                <a:pos x="462661" y="382981"/>
              </a:cxn>
              <a:cxn ang="0">
                <a:pos x="496950" y="337273"/>
              </a:cxn>
              <a:cxn ang="0">
                <a:pos x="147017" y="74634"/>
              </a:cxn>
              <a:cxn ang="0">
                <a:pos x="90784" y="68098"/>
              </a:cxn>
              <a:cxn ang="0">
                <a:pos x="0" y="0"/>
              </a:cxn>
              <a:cxn ang="0">
                <a:pos x="96138" y="228053"/>
              </a:cxn>
              <a:cxn ang="0">
                <a:pos x="102510" y="237430"/>
              </a:cxn>
              <a:cxn ang="0">
                <a:pos x="111680" y="243420"/>
              </a:cxn>
              <a:cxn ang="0">
                <a:pos x="122445" y="245534"/>
              </a:cxn>
              <a:cxn ang="0">
                <a:pos x="133603" y="243281"/>
              </a:cxn>
              <a:cxn ang="0">
                <a:pos x="142950" y="236890"/>
              </a:cxn>
              <a:cxn ang="0">
                <a:pos x="148939" y="227720"/>
              </a:cxn>
              <a:cxn ang="0">
                <a:pos x="151070" y="216974"/>
              </a:cxn>
              <a:cxn ang="0">
                <a:pos x="148843" y="205854"/>
              </a:cxn>
              <a:cxn ang="0">
                <a:pos x="112838" y="120424"/>
              </a:cxn>
              <a:cxn ang="0">
                <a:pos x="28193" y="56895"/>
              </a:cxn>
              <a:cxn ang="0">
                <a:pos x="62484" y="11188"/>
              </a:cxn>
              <a:cxn ang="0">
                <a:pos x="96229" y="11188"/>
              </a:cxn>
              <a:cxn ang="0">
                <a:pos x="0" y="0"/>
              </a:cxn>
              <a:cxn ang="0">
                <a:pos x="62484" y="11188"/>
              </a:cxn>
              <a:cxn ang="0">
                <a:pos x="28193" y="56895"/>
              </a:cxn>
              <a:cxn ang="0">
                <a:pos x="112838" y="120424"/>
              </a:cxn>
              <a:cxn ang="0">
                <a:pos x="90784" y="68098"/>
              </a:cxn>
              <a:cxn ang="0">
                <a:pos x="42037" y="62433"/>
              </a:cxn>
              <a:cxn ang="0">
                <a:pos x="71754" y="22948"/>
              </a:cxn>
              <a:cxn ang="0">
                <a:pos x="78152" y="22948"/>
              </a:cxn>
              <a:cxn ang="0">
                <a:pos x="62484" y="11188"/>
              </a:cxn>
              <a:cxn ang="0">
                <a:pos x="96229" y="11188"/>
              </a:cxn>
              <a:cxn ang="0">
                <a:pos x="62484" y="11188"/>
              </a:cxn>
              <a:cxn ang="0">
                <a:pos x="147017" y="74634"/>
              </a:cxn>
              <a:cxn ang="0">
                <a:pos x="239267" y="85356"/>
              </a:cxn>
              <a:cxn ang="0">
                <a:pos x="250549" y="84407"/>
              </a:cxn>
              <a:cxn ang="0">
                <a:pos x="260270" y="79371"/>
              </a:cxn>
              <a:cxn ang="0">
                <a:pos x="267396" y="71054"/>
              </a:cxn>
              <a:cxn ang="0">
                <a:pos x="270890" y="60261"/>
              </a:cxn>
              <a:cxn ang="0">
                <a:pos x="269982" y="48956"/>
              </a:cxn>
              <a:cxn ang="0">
                <a:pos x="264953" y="39228"/>
              </a:cxn>
              <a:cxn ang="0">
                <a:pos x="256639" y="32099"/>
              </a:cxn>
              <a:cxn ang="0">
                <a:pos x="245872" y="28587"/>
              </a:cxn>
              <a:cxn ang="0">
                <a:pos x="96229" y="11188"/>
              </a:cxn>
              <a:cxn ang="0">
                <a:pos x="78152" y="22948"/>
              </a:cxn>
              <a:cxn ang="0">
                <a:pos x="71754" y="22948"/>
              </a:cxn>
              <a:cxn ang="0">
                <a:pos x="90784" y="68098"/>
              </a:cxn>
              <a:cxn ang="0">
                <a:pos x="147017" y="74634"/>
              </a:cxn>
              <a:cxn ang="0">
                <a:pos x="78152" y="22948"/>
              </a:cxn>
              <a:cxn ang="0">
                <a:pos x="71754" y="22948"/>
              </a:cxn>
              <a:cxn ang="0">
                <a:pos x="42037" y="62433"/>
              </a:cxn>
              <a:cxn ang="0">
                <a:pos x="90784" y="68098"/>
              </a:cxn>
              <a:cxn ang="0">
                <a:pos x="71754" y="22948"/>
              </a:cxn>
            </a:cxnLst>
            <a:rect l="0" t="0" r="r" b="b"/>
            <a:pathLst>
              <a:path w="497204" h="383539">
                <a:moveTo>
                  <a:pt x="90784" y="68098"/>
                </a:moveTo>
                <a:lnTo>
                  <a:pt x="112838" y="120424"/>
                </a:lnTo>
                <a:lnTo>
                  <a:pt x="462661" y="382981"/>
                </a:lnTo>
                <a:lnTo>
                  <a:pt x="496950" y="337273"/>
                </a:lnTo>
                <a:lnTo>
                  <a:pt x="147017" y="74634"/>
                </a:lnTo>
                <a:lnTo>
                  <a:pt x="90784" y="68098"/>
                </a:lnTo>
                <a:close/>
              </a:path>
              <a:path w="497204" h="383539">
                <a:moveTo>
                  <a:pt x="0" y="0"/>
                </a:moveTo>
                <a:lnTo>
                  <a:pt x="96138" y="228053"/>
                </a:lnTo>
                <a:lnTo>
                  <a:pt x="102510" y="237430"/>
                </a:lnTo>
                <a:lnTo>
                  <a:pt x="111680" y="243420"/>
                </a:lnTo>
                <a:lnTo>
                  <a:pt x="122445" y="245534"/>
                </a:lnTo>
                <a:lnTo>
                  <a:pt x="133603" y="243281"/>
                </a:lnTo>
                <a:lnTo>
                  <a:pt x="142950" y="236890"/>
                </a:lnTo>
                <a:lnTo>
                  <a:pt x="148939" y="227720"/>
                </a:lnTo>
                <a:lnTo>
                  <a:pt x="151070" y="216974"/>
                </a:lnTo>
                <a:lnTo>
                  <a:pt x="148843" y="205854"/>
                </a:lnTo>
                <a:lnTo>
                  <a:pt x="112838" y="120424"/>
                </a:lnTo>
                <a:lnTo>
                  <a:pt x="28193" y="56895"/>
                </a:lnTo>
                <a:lnTo>
                  <a:pt x="62484" y="11188"/>
                </a:lnTo>
                <a:lnTo>
                  <a:pt x="96229" y="11188"/>
                </a:lnTo>
                <a:lnTo>
                  <a:pt x="0" y="0"/>
                </a:lnTo>
                <a:close/>
              </a:path>
              <a:path w="497204" h="383539">
                <a:moveTo>
                  <a:pt x="62484" y="11188"/>
                </a:moveTo>
                <a:lnTo>
                  <a:pt x="28193" y="56895"/>
                </a:lnTo>
                <a:lnTo>
                  <a:pt x="112838" y="120424"/>
                </a:lnTo>
                <a:lnTo>
                  <a:pt x="90784" y="68098"/>
                </a:lnTo>
                <a:lnTo>
                  <a:pt x="42037" y="62433"/>
                </a:lnTo>
                <a:lnTo>
                  <a:pt x="71754" y="22948"/>
                </a:lnTo>
                <a:lnTo>
                  <a:pt x="78152" y="22948"/>
                </a:lnTo>
                <a:lnTo>
                  <a:pt x="62484" y="11188"/>
                </a:lnTo>
                <a:close/>
              </a:path>
              <a:path w="497204" h="383539">
                <a:moveTo>
                  <a:pt x="96229" y="11188"/>
                </a:moveTo>
                <a:lnTo>
                  <a:pt x="62484" y="11188"/>
                </a:lnTo>
                <a:lnTo>
                  <a:pt x="147017" y="74634"/>
                </a:lnTo>
                <a:lnTo>
                  <a:pt x="239267" y="85356"/>
                </a:lnTo>
                <a:lnTo>
                  <a:pt x="250549" y="84407"/>
                </a:lnTo>
                <a:lnTo>
                  <a:pt x="260270" y="79371"/>
                </a:lnTo>
                <a:lnTo>
                  <a:pt x="267396" y="71054"/>
                </a:lnTo>
                <a:lnTo>
                  <a:pt x="270890" y="60261"/>
                </a:lnTo>
                <a:lnTo>
                  <a:pt x="269982" y="48956"/>
                </a:lnTo>
                <a:lnTo>
                  <a:pt x="264953" y="39228"/>
                </a:lnTo>
                <a:lnTo>
                  <a:pt x="256639" y="32099"/>
                </a:lnTo>
                <a:lnTo>
                  <a:pt x="245872" y="28587"/>
                </a:lnTo>
                <a:lnTo>
                  <a:pt x="96229" y="11188"/>
                </a:lnTo>
                <a:close/>
              </a:path>
              <a:path w="497204" h="383539">
                <a:moveTo>
                  <a:pt x="78152" y="22948"/>
                </a:moveTo>
                <a:lnTo>
                  <a:pt x="71754" y="22948"/>
                </a:lnTo>
                <a:lnTo>
                  <a:pt x="90784" y="68098"/>
                </a:lnTo>
                <a:lnTo>
                  <a:pt x="147017" y="74634"/>
                </a:lnTo>
                <a:lnTo>
                  <a:pt x="78152" y="22948"/>
                </a:lnTo>
                <a:close/>
              </a:path>
              <a:path w="497204" h="383539">
                <a:moveTo>
                  <a:pt x="71754" y="22948"/>
                </a:moveTo>
                <a:lnTo>
                  <a:pt x="42037" y="62433"/>
                </a:lnTo>
                <a:lnTo>
                  <a:pt x="90784" y="68098"/>
                </a:lnTo>
                <a:lnTo>
                  <a:pt x="71754" y="2294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object 4"/>
          <p:cNvSpPr txBox="1"/>
          <p:nvPr/>
        </p:nvSpPr>
        <p:spPr>
          <a:xfrm>
            <a:off x="633413" y="1143000"/>
            <a:ext cx="8281987" cy="2873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Для этого нужно зайти на портал и нажать кнопку «ПОЛУЧИТЬ СЕРТИФИКАТ»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550" y="6402388"/>
            <a:ext cx="8051800" cy="301625"/>
          </a:xfrm>
          <a:prstGeom prst="rect">
            <a:avLst/>
          </a:prstGeom>
          <a:solidFill>
            <a:srgbClr val="FCEADA"/>
          </a:solidFill>
          <a:ln w="9525">
            <a:solidFill>
              <a:srgbClr val="FF0000"/>
            </a:solidFill>
          </a:ln>
        </p:spPr>
        <p:txBody>
          <a:bodyPr lIns="0" tIns="33655" rIns="0" bIns="0">
            <a:spAutoFit/>
          </a:bodyPr>
          <a:lstStyle/>
          <a:p>
            <a:pPr marL="90488">
              <a:spcBef>
                <a:spcPts val="263"/>
              </a:spcBef>
            </a:pPr>
            <a:r>
              <a:rPr lang="ru-RU" sz="1700">
                <a:latin typeface="Calibri" pitchFamily="34" charset="0"/>
              </a:rPr>
              <a:t>ВНИМАНИЕ! Данная услуга начала действовать для жителей г. </a:t>
            </a:r>
            <a:r>
              <a:rPr lang="ru-RU" sz="1700"/>
              <a:t>Лесной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6863" y="125413"/>
            <a:ext cx="6172200" cy="758825"/>
          </a:xfrm>
        </p:spPr>
        <p:txBody>
          <a:bodyPr tIns="12700"/>
          <a:lstStyle/>
          <a:p>
            <a:pPr eaLnBrk="1" hangingPunct="1"/>
            <a:r>
              <a:rPr lang="ru-RU" sz="2400" smtClean="0">
                <a:solidFill>
                  <a:srgbClr val="375F92"/>
                </a:solidFill>
                <a:latin typeface="Calibri" pitchFamily="34" charset="0"/>
              </a:rPr>
              <a:t>СЕРТИФИКАТ МОЖНО ПОЛУЧИТЬ НА ПОРТАЛЕ</a:t>
            </a:r>
            <a:r>
              <a:rPr lang="ru-RU" sz="2400" smtClean="0">
                <a:latin typeface="Calibri" pitchFamily="34" charset="0"/>
              </a:rPr>
              <a:t/>
            </a:r>
            <a:br>
              <a:rPr lang="ru-RU" sz="2400" smtClean="0">
                <a:latin typeface="Calibri" pitchFamily="34" charset="0"/>
              </a:rPr>
            </a:br>
            <a:r>
              <a:rPr lang="ru-RU" sz="2400" u="sng" smtClean="0">
                <a:solidFill>
                  <a:srgbClr val="0000FF"/>
                </a:solidFill>
                <a:latin typeface="Calibri" pitchFamily="34" charset="0"/>
                <a:hlinkClick r:id="rId3"/>
              </a:rPr>
              <a:t>http://66.pfdo.ru</a:t>
            </a:r>
            <a:endParaRPr lang="ru-RU" sz="24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14288" y="1052513"/>
            <a:ext cx="9129712" cy="38163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277813"/>
            <a:ext cx="8293100" cy="5619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Откроется окно, в котором необходимо указать адрес вашей электронной почты.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Введите Email-адрес и нажмите кнопку «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ПОДТВЕРДИТЬ ПОЧТУ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»</a:t>
            </a:r>
            <a:endParaRPr lang="ru-RU">
              <a:latin typeface="Calibri" pitchFamily="34" charset="0"/>
            </a:endParaRPr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6948488" y="4005263"/>
            <a:ext cx="946150" cy="592137"/>
          </a:xfrm>
          <a:custGeom>
            <a:avLst/>
            <a:gdLst/>
            <a:ahLst/>
            <a:cxnLst>
              <a:cxn ang="0">
                <a:pos x="64419" y="39614"/>
              </a:cxn>
              <a:cxn ang="0">
                <a:pos x="82168" y="72835"/>
              </a:cxn>
              <a:cxn ang="0">
                <a:pos x="926210" y="592327"/>
              </a:cxn>
              <a:cxn ang="0">
                <a:pos x="946150" y="559815"/>
              </a:cxn>
              <a:cxn ang="0">
                <a:pos x="102176" y="40484"/>
              </a:cxn>
              <a:cxn ang="0">
                <a:pos x="64419" y="39614"/>
              </a:cxn>
              <a:cxn ang="0">
                <a:pos x="0" y="0"/>
              </a:cxn>
              <a:cxn ang="0">
                <a:pos x="77850" y="145414"/>
              </a:cxn>
              <a:cxn ang="0">
                <a:pos x="82665" y="151253"/>
              </a:cxn>
              <a:cxn ang="0">
                <a:pos x="89122" y="154685"/>
              </a:cxn>
              <a:cxn ang="0">
                <a:pos x="96389" y="155451"/>
              </a:cxn>
              <a:cxn ang="0">
                <a:pos x="103631" y="153288"/>
              </a:cxn>
              <a:cxn ang="0">
                <a:pos x="109450" y="148474"/>
              </a:cxn>
              <a:cxn ang="0">
                <a:pos x="112839" y="142017"/>
              </a:cxn>
              <a:cxn ang="0">
                <a:pos x="113561" y="134750"/>
              </a:cxn>
              <a:cxn ang="0">
                <a:pos x="111378" y="127507"/>
              </a:cxn>
              <a:cxn ang="0">
                <a:pos x="82168" y="72835"/>
              </a:cxn>
              <a:cxn ang="0">
                <a:pos x="22225" y="35940"/>
              </a:cxn>
              <a:cxn ang="0">
                <a:pos x="42163" y="3555"/>
              </a:cxn>
              <a:cxn ang="0">
                <a:pos x="153974" y="3555"/>
              </a:cxn>
              <a:cxn ang="0">
                <a:pos x="0" y="0"/>
              </a:cxn>
              <a:cxn ang="0">
                <a:pos x="42163" y="3555"/>
              </a:cxn>
              <a:cxn ang="0">
                <a:pos x="22225" y="35940"/>
              </a:cxn>
              <a:cxn ang="0">
                <a:pos x="82168" y="72835"/>
              </a:cxn>
              <a:cxn ang="0">
                <a:pos x="64419" y="39614"/>
              </a:cxn>
              <a:cxn ang="0">
                <a:pos x="31750" y="38861"/>
              </a:cxn>
              <a:cxn ang="0">
                <a:pos x="49022" y="10794"/>
              </a:cxn>
              <a:cxn ang="0">
                <a:pos x="53928" y="10794"/>
              </a:cxn>
              <a:cxn ang="0">
                <a:pos x="42163" y="3555"/>
              </a:cxn>
              <a:cxn ang="0">
                <a:pos x="153974" y="3555"/>
              </a:cxn>
              <a:cxn ang="0">
                <a:pos x="42163" y="3555"/>
              </a:cxn>
              <a:cxn ang="0">
                <a:pos x="102176" y="40484"/>
              </a:cxn>
              <a:cxn ang="0">
                <a:pos x="164083" y="41909"/>
              </a:cxn>
              <a:cxn ang="0">
                <a:pos x="171531" y="40602"/>
              </a:cxn>
              <a:cxn ang="0">
                <a:pos x="177657" y="36687"/>
              </a:cxn>
              <a:cxn ang="0">
                <a:pos x="181854" y="30747"/>
              </a:cxn>
              <a:cxn ang="0">
                <a:pos x="183514" y="23367"/>
              </a:cxn>
              <a:cxn ang="0">
                <a:pos x="182207" y="15900"/>
              </a:cxn>
              <a:cxn ang="0">
                <a:pos x="178292" y="9731"/>
              </a:cxn>
              <a:cxn ang="0">
                <a:pos x="172352" y="5490"/>
              </a:cxn>
              <a:cxn ang="0">
                <a:pos x="164973" y="3809"/>
              </a:cxn>
              <a:cxn ang="0">
                <a:pos x="153974" y="3555"/>
              </a:cxn>
              <a:cxn ang="0">
                <a:pos x="53928" y="10794"/>
              </a:cxn>
              <a:cxn ang="0">
                <a:pos x="49022" y="10794"/>
              </a:cxn>
              <a:cxn ang="0">
                <a:pos x="64419" y="39614"/>
              </a:cxn>
              <a:cxn ang="0">
                <a:pos x="102176" y="40484"/>
              </a:cxn>
              <a:cxn ang="0">
                <a:pos x="53928" y="10794"/>
              </a:cxn>
              <a:cxn ang="0">
                <a:pos x="49022" y="10794"/>
              </a:cxn>
              <a:cxn ang="0">
                <a:pos x="31750" y="38861"/>
              </a:cxn>
              <a:cxn ang="0">
                <a:pos x="64419" y="39614"/>
              </a:cxn>
              <a:cxn ang="0">
                <a:pos x="49022" y="10794"/>
              </a:cxn>
            </a:cxnLst>
            <a:rect l="0" t="0" r="r" b="b"/>
            <a:pathLst>
              <a:path w="946150" h="592454">
                <a:moveTo>
                  <a:pt x="64419" y="39614"/>
                </a:moveTo>
                <a:lnTo>
                  <a:pt x="82168" y="72835"/>
                </a:lnTo>
                <a:lnTo>
                  <a:pt x="926210" y="592327"/>
                </a:lnTo>
                <a:lnTo>
                  <a:pt x="946150" y="559815"/>
                </a:lnTo>
                <a:lnTo>
                  <a:pt x="102176" y="40484"/>
                </a:lnTo>
                <a:lnTo>
                  <a:pt x="64419" y="39614"/>
                </a:lnTo>
                <a:close/>
              </a:path>
              <a:path w="946150" h="592454">
                <a:moveTo>
                  <a:pt x="0" y="0"/>
                </a:moveTo>
                <a:lnTo>
                  <a:pt x="77850" y="145414"/>
                </a:lnTo>
                <a:lnTo>
                  <a:pt x="82665" y="151253"/>
                </a:lnTo>
                <a:lnTo>
                  <a:pt x="89122" y="154685"/>
                </a:lnTo>
                <a:lnTo>
                  <a:pt x="96389" y="155451"/>
                </a:lnTo>
                <a:lnTo>
                  <a:pt x="103631" y="153288"/>
                </a:lnTo>
                <a:lnTo>
                  <a:pt x="109450" y="148474"/>
                </a:lnTo>
                <a:lnTo>
                  <a:pt x="112839" y="142017"/>
                </a:lnTo>
                <a:lnTo>
                  <a:pt x="113561" y="134750"/>
                </a:lnTo>
                <a:lnTo>
                  <a:pt x="111378" y="127507"/>
                </a:lnTo>
                <a:lnTo>
                  <a:pt x="82168" y="72835"/>
                </a:lnTo>
                <a:lnTo>
                  <a:pt x="22225" y="35940"/>
                </a:lnTo>
                <a:lnTo>
                  <a:pt x="42163" y="3555"/>
                </a:lnTo>
                <a:lnTo>
                  <a:pt x="153974" y="3555"/>
                </a:lnTo>
                <a:lnTo>
                  <a:pt x="0" y="0"/>
                </a:lnTo>
                <a:close/>
              </a:path>
              <a:path w="946150" h="592454">
                <a:moveTo>
                  <a:pt x="42163" y="3555"/>
                </a:moveTo>
                <a:lnTo>
                  <a:pt x="22225" y="35940"/>
                </a:lnTo>
                <a:lnTo>
                  <a:pt x="82168" y="72835"/>
                </a:lnTo>
                <a:lnTo>
                  <a:pt x="64419" y="39614"/>
                </a:lnTo>
                <a:lnTo>
                  <a:pt x="31750" y="38861"/>
                </a:lnTo>
                <a:lnTo>
                  <a:pt x="49022" y="10794"/>
                </a:lnTo>
                <a:lnTo>
                  <a:pt x="53928" y="10794"/>
                </a:lnTo>
                <a:lnTo>
                  <a:pt x="42163" y="3555"/>
                </a:lnTo>
                <a:close/>
              </a:path>
              <a:path w="946150" h="592454">
                <a:moveTo>
                  <a:pt x="153974" y="3555"/>
                </a:moveTo>
                <a:lnTo>
                  <a:pt x="42163" y="3555"/>
                </a:lnTo>
                <a:lnTo>
                  <a:pt x="102176" y="40484"/>
                </a:lnTo>
                <a:lnTo>
                  <a:pt x="164083" y="41909"/>
                </a:lnTo>
                <a:lnTo>
                  <a:pt x="171531" y="40602"/>
                </a:lnTo>
                <a:lnTo>
                  <a:pt x="177657" y="36687"/>
                </a:lnTo>
                <a:lnTo>
                  <a:pt x="181854" y="30747"/>
                </a:lnTo>
                <a:lnTo>
                  <a:pt x="183514" y="23367"/>
                </a:lnTo>
                <a:lnTo>
                  <a:pt x="182207" y="15900"/>
                </a:lnTo>
                <a:lnTo>
                  <a:pt x="178292" y="9731"/>
                </a:lnTo>
                <a:lnTo>
                  <a:pt x="172352" y="5490"/>
                </a:lnTo>
                <a:lnTo>
                  <a:pt x="164973" y="3809"/>
                </a:lnTo>
                <a:lnTo>
                  <a:pt x="153974" y="3555"/>
                </a:lnTo>
                <a:close/>
              </a:path>
              <a:path w="946150" h="592454">
                <a:moveTo>
                  <a:pt x="53928" y="10794"/>
                </a:moveTo>
                <a:lnTo>
                  <a:pt x="49022" y="10794"/>
                </a:lnTo>
                <a:lnTo>
                  <a:pt x="64419" y="39614"/>
                </a:lnTo>
                <a:lnTo>
                  <a:pt x="102176" y="40484"/>
                </a:lnTo>
                <a:lnTo>
                  <a:pt x="53928" y="10794"/>
                </a:lnTo>
                <a:close/>
              </a:path>
              <a:path w="946150" h="592454">
                <a:moveTo>
                  <a:pt x="49022" y="10794"/>
                </a:moveTo>
                <a:lnTo>
                  <a:pt x="31750" y="38861"/>
                </a:lnTo>
                <a:lnTo>
                  <a:pt x="64419" y="39614"/>
                </a:lnTo>
                <a:lnTo>
                  <a:pt x="49022" y="1079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619125" y="4887913"/>
            <a:ext cx="7699375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После подтверждения Вам на почту придет письмо со ссылкой для перехода к  последующей процедуре регистрации заявки на получение сертификата</a:t>
            </a:r>
            <a:endParaRPr lang="ru-RU">
              <a:latin typeface="Calibri" pitchFamily="34" charset="0"/>
            </a:endParaRPr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3757613" y="5514975"/>
            <a:ext cx="1657350" cy="1082675"/>
          </a:xfrm>
          <a:custGeom>
            <a:avLst/>
            <a:gdLst/>
            <a:ahLst/>
            <a:cxnLst>
              <a:cxn ang="0">
                <a:pos x="1656206" y="541083"/>
              </a:cxn>
              <a:cxn ang="0">
                <a:pos x="0" y="541083"/>
              </a:cxn>
              <a:cxn ang="0">
                <a:pos x="828039" y="1082128"/>
              </a:cxn>
              <a:cxn ang="0">
                <a:pos x="1656206" y="541083"/>
              </a:cxn>
              <a:cxn ang="0">
                <a:pos x="1242187" y="0"/>
              </a:cxn>
              <a:cxn ang="0">
                <a:pos x="414019" y="0"/>
              </a:cxn>
              <a:cxn ang="0">
                <a:pos x="414019" y="541083"/>
              </a:cxn>
              <a:cxn ang="0">
                <a:pos x="1242187" y="541083"/>
              </a:cxn>
              <a:cxn ang="0">
                <a:pos x="1242187" y="0"/>
              </a:cxn>
            </a:cxnLst>
            <a:rect l="0" t="0" r="r" b="b"/>
            <a:pathLst>
              <a:path w="1656714" h="1082675">
                <a:moveTo>
                  <a:pt x="1656206" y="541083"/>
                </a:moveTo>
                <a:lnTo>
                  <a:pt x="0" y="541083"/>
                </a:lnTo>
                <a:lnTo>
                  <a:pt x="828039" y="1082128"/>
                </a:lnTo>
                <a:lnTo>
                  <a:pt x="1656206" y="541083"/>
                </a:lnTo>
                <a:close/>
              </a:path>
              <a:path w="1656714" h="1082675">
                <a:moveTo>
                  <a:pt x="1242187" y="0"/>
                </a:moveTo>
                <a:lnTo>
                  <a:pt x="414019" y="0"/>
                </a:lnTo>
                <a:lnTo>
                  <a:pt x="414019" y="541083"/>
                </a:lnTo>
                <a:lnTo>
                  <a:pt x="1242187" y="541083"/>
                </a:lnTo>
                <a:lnTo>
                  <a:pt x="1242187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6" name="object 7"/>
          <p:cNvSpPr>
            <a:spLocks/>
          </p:cNvSpPr>
          <p:nvPr/>
        </p:nvSpPr>
        <p:spPr bwMode="auto">
          <a:xfrm>
            <a:off x="3757613" y="5514975"/>
            <a:ext cx="1657350" cy="1082675"/>
          </a:xfrm>
          <a:custGeom>
            <a:avLst/>
            <a:gdLst/>
            <a:ahLst/>
            <a:cxnLst>
              <a:cxn ang="0">
                <a:pos x="0" y="541083"/>
              </a:cxn>
              <a:cxn ang="0">
                <a:pos x="414019" y="541083"/>
              </a:cxn>
              <a:cxn ang="0">
                <a:pos x="414019" y="0"/>
              </a:cxn>
              <a:cxn ang="0">
                <a:pos x="1242187" y="0"/>
              </a:cxn>
              <a:cxn ang="0">
                <a:pos x="1242187" y="541083"/>
              </a:cxn>
              <a:cxn ang="0">
                <a:pos x="1656206" y="541083"/>
              </a:cxn>
              <a:cxn ang="0">
                <a:pos x="828039" y="1082128"/>
              </a:cxn>
              <a:cxn ang="0">
                <a:pos x="0" y="541083"/>
              </a:cxn>
            </a:cxnLst>
            <a:rect l="0" t="0" r="r" b="b"/>
            <a:pathLst>
              <a:path w="1656714" h="1082675">
                <a:moveTo>
                  <a:pt x="0" y="541083"/>
                </a:moveTo>
                <a:lnTo>
                  <a:pt x="414019" y="541083"/>
                </a:lnTo>
                <a:lnTo>
                  <a:pt x="414019" y="0"/>
                </a:lnTo>
                <a:lnTo>
                  <a:pt x="1242187" y="0"/>
                </a:lnTo>
                <a:lnTo>
                  <a:pt x="1242187" y="541083"/>
                </a:lnTo>
                <a:lnTo>
                  <a:pt x="1656206" y="541083"/>
                </a:lnTo>
                <a:lnTo>
                  <a:pt x="828039" y="1082128"/>
                </a:lnTo>
                <a:lnTo>
                  <a:pt x="0" y="541083"/>
                </a:lnTo>
                <a:close/>
              </a:path>
            </a:pathLst>
          </a:custGeom>
          <a:noFill/>
          <a:ln w="25400">
            <a:solidFill>
              <a:srgbClr val="385D8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700088" y="1196975"/>
            <a:ext cx="8154987" cy="51435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913" y="277813"/>
            <a:ext cx="8015287" cy="8366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Необходимо заполнить все поля, поставить галочки, подтверждающие, что Вы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даете Согласие на обработку персональных данных и ознакомление с  Правилами. После этого – нажать на кнопку «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ОТПРАВИТЬ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»</a:t>
            </a:r>
            <a:endParaRPr lang="ru-RU">
              <a:latin typeface="Calibri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3059113" y="2244725"/>
            <a:ext cx="2916237" cy="4159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09600"/>
            <a:ext cx="8370888" cy="5619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После заполнения заявки бланк заявления и сертификат будет отправлен вам на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solidFill>
                  <a:srgbClr val="C00000"/>
                </a:solidFill>
                <a:latin typeface="Calibri" pitchFamily="34" charset="0"/>
              </a:rPr>
              <a:t>электронную почту</a:t>
            </a:r>
            <a:endParaRPr lang="ru-RU">
              <a:latin typeface="Calibri" pitchFamily="34" charset="0"/>
            </a:endParaRPr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390525" y="1484313"/>
            <a:ext cx="8570913" cy="4311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713" y="273050"/>
            <a:ext cx="7316787" cy="392113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400" b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 почту также придет письмо следующего содержания</a:t>
            </a:r>
            <a:endParaRPr lang="ru-RU" sz="24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1187450" y="1019175"/>
            <a:ext cx="7253288" cy="56880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47638"/>
            <a:ext cx="6553200" cy="37782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400" b="0" smtClean="0">
                <a:latin typeface="Calibri" pitchFamily="34" charset="0"/>
              </a:rPr>
              <a:t>Таким образом выглядит бланк заявления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681038" y="765175"/>
            <a:ext cx="7324725" cy="60896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6165850" cy="37782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sz="2400" b="0" smtClean="0">
                <a:latin typeface="Calibri" pitchFamily="34" charset="0"/>
              </a:rPr>
              <a:t>Таким образом выглядит сертификат</a:t>
            </a:r>
            <a:endParaRPr lang="ru-RU" sz="2400" smtClean="0">
              <a:latin typeface="Calibri" pitchFamily="34" charset="0"/>
            </a:endParaRP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2501900" y="800100"/>
            <a:ext cx="4229100" cy="6057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376</Words>
  <Application>Microsoft Office PowerPoint</Application>
  <PresentationFormat>Экран (4:3)</PresentationFormat>
  <Paragraphs>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Основная идея системы ПФДО</vt:lpstr>
      <vt:lpstr>1 ШАГ. ПОЛУЧЕНИЕ СЕРТИФИКАТА. Сертификат необходим для зачисления на программы обучения в  учреждениях дополнительного образования. Без него зачисление на</vt:lpstr>
      <vt:lpstr>СЕРТИФИКАТ МОЖНО ПОЛУЧИТЬ НА ПОРТАЛЕ http://66.pfdo.ru</vt:lpstr>
      <vt:lpstr>Слайд 4</vt:lpstr>
      <vt:lpstr>Слайд 5</vt:lpstr>
      <vt:lpstr>Слайд 6</vt:lpstr>
      <vt:lpstr>На почту также придет письмо следующего содержания</vt:lpstr>
      <vt:lpstr>Таким образом выглядит бланк заявления</vt:lpstr>
      <vt:lpstr>Таким образом выглядит сертификат</vt:lpstr>
      <vt:lpstr>Слайд 10</vt:lpstr>
      <vt:lpstr>Ознакомьтесь с основными правилами работы в системе и нажмите «Сохранить»</vt:lpstr>
      <vt:lpstr>ВОЗМОЖНОСТИ ПОРТАЛА HTTPS://66.PFDO.RU/ ДЛЯ  ПОЛУЧЕНИЯ ИНФОРМАЦИИ О КРУЖКАХ /ПРОГРАММАХ  УЧРЕЖДЕНИЙ ДОПОЛНИТЕЛЬНОГО ОБРАЗОВАНИЯ</vt:lpstr>
      <vt:lpstr>ВОЗМОЖНОСТИ ПОРТАЛА HTTPS://66.PFDO.RU/ ДЛЯ  ПОЛУЧЕНИЯ ИНФОРМАЦИИ О КРУЖКАХ /ПРОГРАММАХ  УЧРЕЖДЕНИЙ ДОПОЛНИТЕЛЬНОГО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идея системы ПФДО</dc:title>
  <dc:creator>Пользователь</dc:creator>
  <cp:lastModifiedBy>SMOSHA</cp:lastModifiedBy>
  <cp:revision>1</cp:revision>
  <dcterms:created xsi:type="dcterms:W3CDTF">2019-08-08T08:34:25Z</dcterms:created>
  <dcterms:modified xsi:type="dcterms:W3CDTF">2019-08-08T09:59:36Z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2019-08-08T00:00:00Z</vt:filetime>
  </property>
</Properties>
</file>