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8" r:id="rId2"/>
    <p:sldId id="256" r:id="rId3"/>
    <p:sldId id="257"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 id="285" r:id="rId25"/>
    <p:sldId id="286" r:id="rId26"/>
    <p:sldId id="287" r:id="rId27"/>
    <p:sldId id="288" r:id="rId28"/>
    <p:sldId id="289" r:id="rId29"/>
    <p:sldId id="290" r:id="rId30"/>
  </p:sldIdLst>
  <p:sldSz cx="6858000" cy="9144000" type="screen4x3"/>
  <p:notesSz cx="6858000" cy="9144000"/>
  <p:defaultTextStyle>
    <a:defPPr>
      <a:defRPr lang="ru-RU"/>
    </a:defPPr>
    <a:lvl1pPr algn="l" rtl="0" fontAlgn="base">
      <a:spcBef>
        <a:spcPct val="0"/>
      </a:spcBef>
      <a:spcAft>
        <a:spcPct val="0"/>
      </a:spcAft>
      <a:defRPr kern="1200">
        <a:solidFill>
          <a:schemeClr val="tx1"/>
        </a:solidFill>
        <a:latin typeface="Comic Sans MS" pitchFamily="66" charset="0"/>
        <a:ea typeface="+mn-ea"/>
        <a:cs typeface="Arial" charset="0"/>
      </a:defRPr>
    </a:lvl1pPr>
    <a:lvl2pPr marL="457200" algn="l" rtl="0" fontAlgn="base">
      <a:spcBef>
        <a:spcPct val="0"/>
      </a:spcBef>
      <a:spcAft>
        <a:spcPct val="0"/>
      </a:spcAft>
      <a:defRPr kern="1200">
        <a:solidFill>
          <a:schemeClr val="tx1"/>
        </a:solidFill>
        <a:latin typeface="Comic Sans MS" pitchFamily="66" charset="0"/>
        <a:ea typeface="+mn-ea"/>
        <a:cs typeface="Arial" charset="0"/>
      </a:defRPr>
    </a:lvl2pPr>
    <a:lvl3pPr marL="914400" algn="l" rtl="0" fontAlgn="base">
      <a:spcBef>
        <a:spcPct val="0"/>
      </a:spcBef>
      <a:spcAft>
        <a:spcPct val="0"/>
      </a:spcAft>
      <a:defRPr kern="1200">
        <a:solidFill>
          <a:schemeClr val="tx1"/>
        </a:solidFill>
        <a:latin typeface="Comic Sans MS" pitchFamily="66" charset="0"/>
        <a:ea typeface="+mn-ea"/>
        <a:cs typeface="Arial" charset="0"/>
      </a:defRPr>
    </a:lvl3pPr>
    <a:lvl4pPr marL="1371600" algn="l" rtl="0" fontAlgn="base">
      <a:spcBef>
        <a:spcPct val="0"/>
      </a:spcBef>
      <a:spcAft>
        <a:spcPct val="0"/>
      </a:spcAft>
      <a:defRPr kern="1200">
        <a:solidFill>
          <a:schemeClr val="tx1"/>
        </a:solidFill>
        <a:latin typeface="Comic Sans MS" pitchFamily="66" charset="0"/>
        <a:ea typeface="+mn-ea"/>
        <a:cs typeface="Arial" charset="0"/>
      </a:defRPr>
    </a:lvl4pPr>
    <a:lvl5pPr marL="1828800" algn="l" rtl="0" fontAlgn="base">
      <a:spcBef>
        <a:spcPct val="0"/>
      </a:spcBef>
      <a:spcAft>
        <a:spcPct val="0"/>
      </a:spcAft>
      <a:defRPr kern="1200">
        <a:solidFill>
          <a:schemeClr val="tx1"/>
        </a:solidFill>
        <a:latin typeface="Comic Sans MS" pitchFamily="66" charset="0"/>
        <a:ea typeface="+mn-ea"/>
        <a:cs typeface="Arial" charset="0"/>
      </a:defRPr>
    </a:lvl5pPr>
    <a:lvl6pPr marL="2286000" algn="l" defTabSz="914400" rtl="0" eaLnBrk="1" latinLnBrk="0" hangingPunct="1">
      <a:defRPr kern="1200">
        <a:solidFill>
          <a:schemeClr val="tx1"/>
        </a:solidFill>
        <a:latin typeface="Comic Sans MS" pitchFamily="66" charset="0"/>
        <a:ea typeface="+mn-ea"/>
        <a:cs typeface="Arial" charset="0"/>
      </a:defRPr>
    </a:lvl6pPr>
    <a:lvl7pPr marL="2743200" algn="l" defTabSz="914400" rtl="0" eaLnBrk="1" latinLnBrk="0" hangingPunct="1">
      <a:defRPr kern="1200">
        <a:solidFill>
          <a:schemeClr val="tx1"/>
        </a:solidFill>
        <a:latin typeface="Comic Sans MS" pitchFamily="66" charset="0"/>
        <a:ea typeface="+mn-ea"/>
        <a:cs typeface="Arial" charset="0"/>
      </a:defRPr>
    </a:lvl7pPr>
    <a:lvl8pPr marL="3200400" algn="l" defTabSz="914400" rtl="0" eaLnBrk="1" latinLnBrk="0" hangingPunct="1">
      <a:defRPr kern="1200">
        <a:solidFill>
          <a:schemeClr val="tx1"/>
        </a:solidFill>
        <a:latin typeface="Comic Sans MS" pitchFamily="66" charset="0"/>
        <a:ea typeface="+mn-ea"/>
        <a:cs typeface="Arial" charset="0"/>
      </a:defRPr>
    </a:lvl8pPr>
    <a:lvl9pPr marL="3657600" algn="l" defTabSz="914400" rtl="0" eaLnBrk="1" latinLnBrk="0" hangingPunct="1">
      <a:defRPr kern="1200">
        <a:solidFill>
          <a:schemeClr val="tx1"/>
        </a:solidFill>
        <a:latin typeface="Comic Sans MS" pitchFamily="66"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2074" y="-33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61442" name="Freeform 2"/>
          <p:cNvSpPr>
            <a:spLocks/>
          </p:cNvSpPr>
          <p:nvPr/>
        </p:nvSpPr>
        <p:spPr bwMode="blackWhite">
          <a:xfrm>
            <a:off x="15875" y="17463"/>
            <a:ext cx="6672263" cy="9039225"/>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endParaRPr lang="ru-RU"/>
          </a:p>
        </p:txBody>
      </p:sp>
      <p:sp>
        <p:nvSpPr>
          <p:cNvPr id="61443" name="Rectangle 3"/>
          <p:cNvSpPr>
            <a:spLocks noGrp="1" noChangeArrowheads="1"/>
          </p:cNvSpPr>
          <p:nvPr>
            <p:ph type="ctrTitle"/>
          </p:nvPr>
        </p:nvSpPr>
        <p:spPr>
          <a:xfrm>
            <a:off x="1028700" y="2014538"/>
            <a:ext cx="4800600" cy="3032125"/>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ru-RU"/>
              <a:t>Образец заголовка</a:t>
            </a:r>
          </a:p>
        </p:txBody>
      </p:sp>
      <p:sp>
        <p:nvSpPr>
          <p:cNvPr id="61444" name="Rectangle 4"/>
          <p:cNvSpPr>
            <a:spLocks noGrp="1" noChangeArrowheads="1"/>
          </p:cNvSpPr>
          <p:nvPr>
            <p:ph type="subTitle" idx="1"/>
          </p:nvPr>
        </p:nvSpPr>
        <p:spPr>
          <a:xfrm>
            <a:off x="1162050" y="5402263"/>
            <a:ext cx="4524375" cy="1336675"/>
          </a:xfrm>
        </p:spPr>
        <p:txBody>
          <a:bodyPr/>
          <a:lstStyle>
            <a:lvl1pPr marL="0" indent="0" algn="ctr">
              <a:buFontTx/>
              <a:buNone/>
              <a:defRPr sz="2800">
                <a:effectLst>
                  <a:outerShdw blurRad="38100" dist="38100" dir="2700000" algn="tl">
                    <a:srgbClr val="C0C0C0"/>
                  </a:outerShdw>
                </a:effectLst>
              </a:defRPr>
            </a:lvl1pPr>
          </a:lstStyle>
          <a:p>
            <a:r>
              <a:rPr lang="ru-RU"/>
              <a:t>Образец подзаголовка</a:t>
            </a:r>
          </a:p>
        </p:txBody>
      </p:sp>
      <p:sp>
        <p:nvSpPr>
          <p:cNvPr id="61445" name="Rectangle 5"/>
          <p:cNvSpPr>
            <a:spLocks noGrp="1" noChangeArrowheads="1"/>
          </p:cNvSpPr>
          <p:nvPr>
            <p:ph type="dt" sz="half" idx="2"/>
          </p:nvPr>
        </p:nvSpPr>
        <p:spPr>
          <a:xfrm>
            <a:off x="514350" y="8331200"/>
            <a:ext cx="1428750" cy="609600"/>
          </a:xfrm>
        </p:spPr>
        <p:txBody>
          <a:bodyPr/>
          <a:lstStyle>
            <a:lvl1pPr>
              <a:defRPr/>
            </a:lvl1pPr>
          </a:lstStyle>
          <a:p>
            <a:fld id="{AA96F6AC-67BA-40CB-870E-0FD352FF1BD4}" type="datetimeFigureOut">
              <a:rPr lang="ru-RU"/>
              <a:pPr/>
              <a:t>15.12.2022</a:t>
            </a:fld>
            <a:endParaRPr lang="ru-RU"/>
          </a:p>
        </p:txBody>
      </p:sp>
      <p:sp>
        <p:nvSpPr>
          <p:cNvPr id="61446" name="Rectangle 6"/>
          <p:cNvSpPr>
            <a:spLocks noGrp="1" noChangeArrowheads="1"/>
          </p:cNvSpPr>
          <p:nvPr>
            <p:ph type="ftr" sz="quarter" idx="3"/>
          </p:nvPr>
        </p:nvSpPr>
        <p:spPr>
          <a:xfrm>
            <a:off x="2343150" y="8331200"/>
            <a:ext cx="2171700" cy="609600"/>
          </a:xfrm>
        </p:spPr>
        <p:txBody>
          <a:bodyPr/>
          <a:lstStyle>
            <a:lvl1pPr>
              <a:defRPr/>
            </a:lvl1pPr>
          </a:lstStyle>
          <a:p>
            <a:endParaRPr lang="ru-RU"/>
          </a:p>
        </p:txBody>
      </p:sp>
      <p:sp>
        <p:nvSpPr>
          <p:cNvPr id="61447" name="Rectangle 7"/>
          <p:cNvSpPr>
            <a:spLocks noGrp="1" noChangeArrowheads="1"/>
          </p:cNvSpPr>
          <p:nvPr>
            <p:ph type="sldNum" sz="quarter" idx="4"/>
          </p:nvPr>
        </p:nvSpPr>
        <p:spPr>
          <a:xfrm>
            <a:off x="4914900" y="8331200"/>
            <a:ext cx="1428750" cy="609600"/>
          </a:xfrm>
        </p:spPr>
        <p:txBody>
          <a:bodyPr/>
          <a:lstStyle>
            <a:lvl1pPr>
              <a:defRPr/>
            </a:lvl1pPr>
          </a:lstStyle>
          <a:p>
            <a:fld id="{A13EC4B9-C11B-44D6-ACD2-0F9A3EF3338B}" type="slidenum">
              <a:rPr lang="ru-RU"/>
              <a:pPr/>
              <a:t>‹#›</a:t>
            </a:fld>
            <a:endParaRPr lang="ru-RU"/>
          </a:p>
        </p:txBody>
      </p:sp>
      <p:grpSp>
        <p:nvGrpSpPr>
          <p:cNvPr id="61448" name="Group 8"/>
          <p:cNvGrpSpPr>
            <a:grpSpLocks/>
          </p:cNvGrpSpPr>
          <p:nvPr/>
        </p:nvGrpSpPr>
        <p:grpSpPr bwMode="auto">
          <a:xfrm>
            <a:off x="146050" y="312738"/>
            <a:ext cx="2841625" cy="2371725"/>
            <a:chOff x="123" y="148"/>
            <a:chExt cx="2386" cy="1120"/>
          </a:xfrm>
        </p:grpSpPr>
        <p:sp>
          <p:nvSpPr>
            <p:cNvPr id="61449"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ru-RU"/>
            </a:p>
          </p:txBody>
        </p:sp>
        <p:sp>
          <p:nvSpPr>
            <p:cNvPr id="61450"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ru-RU"/>
            </a:p>
          </p:txBody>
        </p:sp>
        <p:sp>
          <p:nvSpPr>
            <p:cNvPr id="61451"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ru-RU"/>
            </a:p>
          </p:txBody>
        </p:sp>
        <p:grpSp>
          <p:nvGrpSpPr>
            <p:cNvPr id="61452" name="Group 12"/>
            <p:cNvGrpSpPr>
              <a:grpSpLocks/>
            </p:cNvGrpSpPr>
            <p:nvPr userDrawn="1"/>
          </p:nvGrpSpPr>
          <p:grpSpPr bwMode="auto">
            <a:xfrm>
              <a:off x="123" y="148"/>
              <a:ext cx="2386" cy="1081"/>
              <a:chOff x="123" y="148"/>
              <a:chExt cx="2386" cy="1081"/>
            </a:xfrm>
          </p:grpSpPr>
          <p:sp>
            <p:nvSpPr>
              <p:cNvPr id="61453"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ru-RU"/>
              </a:p>
            </p:txBody>
          </p:sp>
          <p:sp>
            <p:nvSpPr>
              <p:cNvPr id="61454"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ru-RU"/>
              </a:p>
            </p:txBody>
          </p:sp>
          <p:sp>
            <p:nvSpPr>
              <p:cNvPr id="61455"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ru-RU"/>
              </a:p>
            </p:txBody>
          </p:sp>
          <p:sp>
            <p:nvSpPr>
              <p:cNvPr id="61456"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ru-RU"/>
              </a:p>
            </p:txBody>
          </p:sp>
          <p:sp>
            <p:nvSpPr>
              <p:cNvPr id="61457"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ru-RU"/>
              </a:p>
            </p:txBody>
          </p:sp>
        </p:grpSp>
      </p:grpSp>
      <p:grpSp>
        <p:nvGrpSpPr>
          <p:cNvPr id="61458" name="Group 18"/>
          <p:cNvGrpSpPr>
            <a:grpSpLocks/>
          </p:cNvGrpSpPr>
          <p:nvPr/>
        </p:nvGrpSpPr>
        <p:grpSpPr bwMode="auto">
          <a:xfrm>
            <a:off x="5937250" y="5824538"/>
            <a:ext cx="557213" cy="1412875"/>
            <a:chOff x="4986" y="2752"/>
            <a:chExt cx="468" cy="667"/>
          </a:xfrm>
        </p:grpSpPr>
        <p:sp>
          <p:nvSpPr>
            <p:cNvPr id="61459"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ru-RU"/>
            </a:p>
          </p:txBody>
        </p:sp>
        <p:sp>
          <p:nvSpPr>
            <p:cNvPr id="61460"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endParaRPr lang="ru-RU"/>
            </a:p>
          </p:txBody>
        </p:sp>
        <p:sp>
          <p:nvSpPr>
            <p:cNvPr id="61461" name="Freeform 21"/>
            <p:cNvSpPr>
              <a:spLocks/>
            </p:cNvSpPr>
            <p:nvPr userDrawn="1"/>
          </p:nvSpPr>
          <p:spPr bwMode="auto">
            <a:xfrm rot="7320404">
              <a:off x="5000" y="2912"/>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ru-RU"/>
            </a:p>
          </p:txBody>
        </p:sp>
        <p:grpSp>
          <p:nvGrpSpPr>
            <p:cNvPr id="61462" name="Group 22"/>
            <p:cNvGrpSpPr>
              <a:grpSpLocks/>
            </p:cNvGrpSpPr>
            <p:nvPr userDrawn="1"/>
          </p:nvGrpSpPr>
          <p:grpSpPr bwMode="auto">
            <a:xfrm>
              <a:off x="4986" y="2752"/>
              <a:ext cx="468" cy="667"/>
              <a:chOff x="4986" y="2752"/>
              <a:chExt cx="468" cy="667"/>
            </a:xfrm>
          </p:grpSpPr>
          <p:sp>
            <p:nvSpPr>
              <p:cNvPr id="61463"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ru-RU"/>
              </a:p>
            </p:txBody>
          </p:sp>
          <p:sp>
            <p:nvSpPr>
              <p:cNvPr id="61464"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ru-RU"/>
              </a:p>
            </p:txBody>
          </p:sp>
          <p:sp>
            <p:nvSpPr>
              <p:cNvPr id="61465"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ru-RU"/>
              </a:p>
            </p:txBody>
          </p:sp>
          <p:sp>
            <p:nvSpPr>
              <p:cNvPr id="61466" name="Freeform 26"/>
              <p:cNvSpPr>
                <a:spLocks/>
              </p:cNvSpPr>
              <p:nvPr userDrawn="1"/>
            </p:nvSpPr>
            <p:spPr bwMode="auto">
              <a:xfrm rot="7320404">
                <a:off x="5363" y="2874"/>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ru-RU"/>
              </a:p>
            </p:txBody>
          </p:sp>
          <p:sp>
            <p:nvSpPr>
              <p:cNvPr id="61467" name="Freeform 27"/>
              <p:cNvSpPr>
                <a:spLocks/>
              </p:cNvSpPr>
              <p:nvPr userDrawn="1"/>
            </p:nvSpPr>
            <p:spPr bwMode="auto">
              <a:xfrm rot="7320404">
                <a:off x="5136"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ru-RU"/>
              </a:p>
            </p:txBody>
          </p:sp>
        </p:grpSp>
      </p:grpSp>
      <p:sp>
        <p:nvSpPr>
          <p:cNvPr id="61468" name="Freeform 28"/>
          <p:cNvSpPr>
            <a:spLocks/>
          </p:cNvSpPr>
          <p:nvPr/>
        </p:nvSpPr>
        <p:spPr bwMode="auto">
          <a:xfrm>
            <a:off x="676275" y="6738938"/>
            <a:ext cx="5105400" cy="971550"/>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endParaRPr lang="ru-RU"/>
          </a:p>
        </p:txBody>
      </p:sp>
      <p:sp>
        <p:nvSpPr>
          <p:cNvPr id="61469" name="Freeform 29"/>
          <p:cNvSpPr>
            <a:spLocks/>
          </p:cNvSpPr>
          <p:nvPr/>
        </p:nvSpPr>
        <p:spPr bwMode="auto">
          <a:xfrm>
            <a:off x="3057525" y="2573338"/>
            <a:ext cx="666750" cy="508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484E1C4B-5C85-41F9-BE39-9911591E9CE2}" type="datetimeFigureOut">
              <a:rPr lang="ru-RU"/>
              <a:pPr/>
              <a:t>15.12.2022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714900E-3828-4F7F-8068-3E4E5FF27E91}"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843463" y="203200"/>
            <a:ext cx="1443037" cy="7112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514350" y="203200"/>
            <a:ext cx="4176713" cy="7112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6F968C09-A415-4F6C-99EA-7A3692E4929F}" type="datetimeFigureOut">
              <a:rPr lang="ru-RU"/>
              <a:pPr/>
              <a:t>15.12.2022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E6FEDCF-744F-46A1-8A88-10645ACF7905}"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715324ED-6915-4F57-A5B1-1ED3112BF39A}" type="datetimeFigureOut">
              <a:rPr lang="ru-RU"/>
              <a:pPr/>
              <a:t>15.12.2022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25D440D-1748-41E8-A078-65E0E814543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338" y="5875338"/>
            <a:ext cx="5829300" cy="1816100"/>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fld id="{D640CD69-85C7-4297-B995-9DC9AB026C10}" type="datetimeFigureOut">
              <a:rPr lang="ru-RU"/>
              <a:pPr/>
              <a:t>15.12.2022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2DE04A-9F79-48FF-AA2C-2B72B2213B42}"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514350" y="2438400"/>
            <a:ext cx="2809875"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3476625" y="2438400"/>
            <a:ext cx="2809875"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fld id="{09BD335B-D07C-4CC4-BA1D-04D6CC7E71AD}" type="datetimeFigureOut">
              <a:rPr lang="ru-RU"/>
              <a:pPr/>
              <a:t>15.12.2022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8F580EF-F5E0-42D4-B80E-499C74212DE7}"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713"/>
            <a:ext cx="6172200" cy="1524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fld id="{3C787A6B-1AF3-47A7-8C33-59FED016C359}" type="datetimeFigureOut">
              <a:rPr lang="ru-RU"/>
              <a:pPr/>
              <a:t>15.12.2022</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A443E18-324C-4957-9EF7-5FC5D3FAB60A}"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fld id="{1A7FD607-B84B-4A42-A2DB-8FFB5E835F33}" type="datetimeFigureOut">
              <a:rPr lang="ru-RU"/>
              <a:pPr/>
              <a:t>15.12.2022</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E7BEA445-5A3C-418F-B8FF-71D0B8B6339E}"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083775E2-C029-491C-8D94-9D3CF68771C8}" type="datetimeFigureOut">
              <a:rPr lang="ru-RU"/>
              <a:pPr/>
              <a:t>15.12.2022</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9A36F6E-68C4-40EE-AF3F-1E66378B744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3538"/>
            <a:ext cx="2255838" cy="154940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E68068C7-E7ED-46FD-BB21-8AC311102418}" type="datetimeFigureOut">
              <a:rPr lang="ru-RU"/>
              <a:pPr/>
              <a:t>15.12.2022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87EEFF6-AA16-4E46-803C-F0B99A3103DD}"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613" y="6400800"/>
            <a:ext cx="4114800" cy="755650"/>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3A132280-A5F1-4755-AD4D-0C55B6D11F5A}" type="datetimeFigureOut">
              <a:rPr lang="ru-RU"/>
              <a:pPr/>
              <a:t>15.12.2022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48F0ACD-22F9-480F-9482-C43990644812}"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Freeform 2"/>
          <p:cNvSpPr>
            <a:spLocks/>
          </p:cNvSpPr>
          <p:nvPr/>
        </p:nvSpPr>
        <p:spPr bwMode="auto">
          <a:xfrm rot="-3172564">
            <a:off x="5495132" y="588169"/>
            <a:ext cx="1549400" cy="15636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endParaRPr lang="ru-RU"/>
          </a:p>
        </p:txBody>
      </p:sp>
      <p:sp>
        <p:nvSpPr>
          <p:cNvPr id="60419" name="Rectangle 3"/>
          <p:cNvSpPr>
            <a:spLocks noGrp="1" noChangeArrowheads="1"/>
          </p:cNvSpPr>
          <p:nvPr>
            <p:ph type="title"/>
          </p:nvPr>
        </p:nvSpPr>
        <p:spPr bwMode="auto">
          <a:xfrm>
            <a:off x="514350" y="203200"/>
            <a:ext cx="5153025" cy="2133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60420" name="Rectangle 4"/>
          <p:cNvSpPr>
            <a:spLocks noGrp="1" noChangeArrowheads="1"/>
          </p:cNvSpPr>
          <p:nvPr>
            <p:ph type="body" idx="1"/>
          </p:nvPr>
        </p:nvSpPr>
        <p:spPr bwMode="auto">
          <a:xfrm>
            <a:off x="514350" y="2438400"/>
            <a:ext cx="577215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0421" name="Rectangle 5"/>
          <p:cNvSpPr>
            <a:spLocks noGrp="1" noChangeArrowheads="1"/>
          </p:cNvSpPr>
          <p:nvPr>
            <p:ph type="dt" sz="half" idx="2"/>
          </p:nvPr>
        </p:nvSpPr>
        <p:spPr bwMode="auto">
          <a:xfrm>
            <a:off x="1028700" y="8331200"/>
            <a:ext cx="142875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fld id="{461765E2-08F1-4390-AEC8-7C16E3645CC1}" type="datetimeFigureOut">
              <a:rPr lang="ru-RU"/>
              <a:pPr/>
              <a:t>15.12.2022</a:t>
            </a:fld>
            <a:endParaRPr lang="ru-RU"/>
          </a:p>
        </p:txBody>
      </p:sp>
      <p:sp>
        <p:nvSpPr>
          <p:cNvPr id="60422" name="Rectangle 6"/>
          <p:cNvSpPr>
            <a:spLocks noGrp="1" noChangeArrowheads="1"/>
          </p:cNvSpPr>
          <p:nvPr>
            <p:ph type="ftr" sz="quarter" idx="3"/>
          </p:nvPr>
        </p:nvSpPr>
        <p:spPr bwMode="auto">
          <a:xfrm>
            <a:off x="2667000" y="8331200"/>
            <a:ext cx="21717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60423" name="Rectangle 7"/>
          <p:cNvSpPr>
            <a:spLocks noGrp="1" noChangeArrowheads="1"/>
          </p:cNvSpPr>
          <p:nvPr>
            <p:ph type="sldNum" sz="quarter" idx="4"/>
          </p:nvPr>
        </p:nvSpPr>
        <p:spPr bwMode="auto">
          <a:xfrm>
            <a:off x="5038725" y="8331200"/>
            <a:ext cx="142875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569D5AC6-8790-4781-9BEF-117904A82E0F}" type="slidenum">
              <a:rPr lang="ru-RU"/>
              <a:pPr/>
              <a:t>‹#›</a:t>
            </a:fld>
            <a:endParaRPr lang="ru-RU"/>
          </a:p>
        </p:txBody>
      </p:sp>
      <p:sp>
        <p:nvSpPr>
          <p:cNvPr id="60424" name="Freeform 8"/>
          <p:cNvSpPr>
            <a:spLocks/>
          </p:cNvSpPr>
          <p:nvPr/>
        </p:nvSpPr>
        <p:spPr bwMode="auto">
          <a:xfrm rot="-3172564">
            <a:off x="5559425" y="644525"/>
            <a:ext cx="1554163" cy="1573213"/>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endParaRPr lang="ru-RU"/>
          </a:p>
        </p:txBody>
      </p:sp>
      <p:sp>
        <p:nvSpPr>
          <p:cNvPr id="60425" name="Freeform 9"/>
          <p:cNvSpPr>
            <a:spLocks/>
          </p:cNvSpPr>
          <p:nvPr/>
        </p:nvSpPr>
        <p:spPr bwMode="auto">
          <a:xfrm rot="-3172564">
            <a:off x="5574507" y="715169"/>
            <a:ext cx="1366837" cy="11779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endParaRPr lang="ru-RU"/>
          </a:p>
        </p:txBody>
      </p:sp>
      <p:grpSp>
        <p:nvGrpSpPr>
          <p:cNvPr id="60426" name="Group 10"/>
          <p:cNvGrpSpPr>
            <a:grpSpLocks/>
          </p:cNvGrpSpPr>
          <p:nvPr/>
        </p:nvGrpSpPr>
        <p:grpSpPr bwMode="auto">
          <a:xfrm>
            <a:off x="6350" y="7386638"/>
            <a:ext cx="1338263" cy="1662112"/>
            <a:chOff x="5" y="3490"/>
            <a:chExt cx="1124" cy="785"/>
          </a:xfrm>
        </p:grpSpPr>
        <p:sp>
          <p:nvSpPr>
            <p:cNvPr id="60427"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endParaRPr lang="ru-RU"/>
            </a:p>
          </p:txBody>
        </p:sp>
        <p:sp>
          <p:nvSpPr>
            <p:cNvPr id="60428"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endParaRPr lang="ru-RU"/>
            </a:p>
          </p:txBody>
        </p:sp>
        <p:sp>
          <p:nvSpPr>
            <p:cNvPr id="60429"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ru-RU"/>
            </a:p>
          </p:txBody>
        </p:sp>
        <p:sp>
          <p:nvSpPr>
            <p:cNvPr id="60430"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ru-RU"/>
            </a:p>
          </p:txBody>
        </p:sp>
        <p:sp>
          <p:nvSpPr>
            <p:cNvPr id="60431"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endParaRPr lang="ru-RU"/>
            </a:p>
          </p:txBody>
        </p:sp>
        <p:sp>
          <p:nvSpPr>
            <p:cNvPr id="60432"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endParaRPr lang="ru-RU"/>
            </a:p>
          </p:txBody>
        </p:sp>
        <p:sp>
          <p:nvSpPr>
            <p:cNvPr id="60433"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endParaRPr lang="ru-RU"/>
            </a:p>
          </p:txBody>
        </p:sp>
        <p:sp>
          <p:nvSpPr>
            <p:cNvPr id="60434"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endParaRPr lang="ru-RU"/>
            </a:p>
          </p:txBody>
        </p:sp>
        <p:sp>
          <p:nvSpPr>
            <p:cNvPr id="60435"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endParaRPr lang="ru-RU"/>
            </a:p>
          </p:txBody>
        </p:sp>
        <p:grpSp>
          <p:nvGrpSpPr>
            <p:cNvPr id="60436" name="Group 20"/>
            <p:cNvGrpSpPr>
              <a:grpSpLocks/>
            </p:cNvGrpSpPr>
            <p:nvPr userDrawn="1"/>
          </p:nvGrpSpPr>
          <p:grpSpPr bwMode="auto">
            <a:xfrm>
              <a:off x="5" y="3490"/>
              <a:ext cx="1124" cy="780"/>
              <a:chOff x="5" y="3490"/>
              <a:chExt cx="1124" cy="780"/>
            </a:xfrm>
          </p:grpSpPr>
          <p:grpSp>
            <p:nvGrpSpPr>
              <p:cNvPr id="60437" name="Group 21"/>
              <p:cNvGrpSpPr>
                <a:grpSpLocks/>
              </p:cNvGrpSpPr>
              <p:nvPr userDrawn="1"/>
            </p:nvGrpSpPr>
            <p:grpSpPr bwMode="auto">
              <a:xfrm>
                <a:off x="499" y="3562"/>
                <a:ext cx="548" cy="708"/>
                <a:chOff x="499" y="3562"/>
                <a:chExt cx="548" cy="708"/>
              </a:xfrm>
            </p:grpSpPr>
            <p:sp>
              <p:nvSpPr>
                <p:cNvPr id="60438"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endParaRPr lang="ru-RU"/>
                </a:p>
              </p:txBody>
            </p:sp>
            <p:sp>
              <p:nvSpPr>
                <p:cNvPr id="60439"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endParaRPr lang="ru-RU"/>
                </a:p>
              </p:txBody>
            </p:sp>
            <p:sp>
              <p:nvSpPr>
                <p:cNvPr id="60440"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endParaRPr lang="ru-RU"/>
                </a:p>
              </p:txBody>
            </p:sp>
          </p:grpSp>
          <p:sp>
            <p:nvSpPr>
              <p:cNvPr id="60441"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ru-RU"/>
              </a:p>
            </p:txBody>
          </p:sp>
          <p:sp>
            <p:nvSpPr>
              <p:cNvPr id="60442"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ru-RU"/>
              </a:p>
            </p:txBody>
          </p:sp>
          <p:sp>
            <p:nvSpPr>
              <p:cNvPr id="60443"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endParaRPr lang="ru-RU"/>
              </a:p>
            </p:txBody>
          </p:sp>
          <p:grpSp>
            <p:nvGrpSpPr>
              <p:cNvPr id="60444" name="Group 28"/>
              <p:cNvGrpSpPr>
                <a:grpSpLocks/>
              </p:cNvGrpSpPr>
              <p:nvPr userDrawn="1"/>
            </p:nvGrpSpPr>
            <p:grpSpPr bwMode="auto">
              <a:xfrm>
                <a:off x="5" y="3490"/>
                <a:ext cx="1124" cy="678"/>
                <a:chOff x="5" y="3490"/>
                <a:chExt cx="1124" cy="678"/>
              </a:xfrm>
            </p:grpSpPr>
            <p:sp>
              <p:nvSpPr>
                <p:cNvPr id="60445"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ru-RU"/>
                </a:p>
              </p:txBody>
            </p:sp>
            <p:sp>
              <p:nvSpPr>
                <p:cNvPr id="60446"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ru-RU"/>
                </a:p>
              </p:txBody>
            </p:sp>
            <p:sp>
              <p:nvSpPr>
                <p:cNvPr id="60447"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ru-RU"/>
                </a:p>
              </p:txBody>
            </p:sp>
            <p:sp>
              <p:nvSpPr>
                <p:cNvPr id="60448"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endParaRPr lang="ru-RU"/>
                </a:p>
              </p:txBody>
            </p:sp>
            <p:sp>
              <p:nvSpPr>
                <p:cNvPr id="60449"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endParaRPr lang="ru-RU"/>
                </a:p>
              </p:txBody>
            </p:sp>
            <p:sp>
              <p:nvSpPr>
                <p:cNvPr id="60450"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endParaRPr lang="ru-RU"/>
                </a:p>
              </p:txBody>
            </p:sp>
            <p:sp>
              <p:nvSpPr>
                <p:cNvPr id="60451"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endParaRPr lang="ru-RU"/>
                </a:p>
              </p:txBody>
            </p:sp>
            <p:sp>
              <p:nvSpPr>
                <p:cNvPr id="60452"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endParaRPr lang="ru-RU"/>
                </a:p>
              </p:txBody>
            </p:sp>
          </p:grpSp>
        </p:grpSp>
      </p:grpSp>
      <p:grpSp>
        <p:nvGrpSpPr>
          <p:cNvPr id="60453" name="Group 37"/>
          <p:cNvGrpSpPr>
            <a:grpSpLocks/>
          </p:cNvGrpSpPr>
          <p:nvPr/>
        </p:nvGrpSpPr>
        <p:grpSpPr bwMode="auto">
          <a:xfrm>
            <a:off x="6510338" y="2820988"/>
            <a:ext cx="288925" cy="5745162"/>
            <a:chOff x="5468" y="1333"/>
            <a:chExt cx="243" cy="2714"/>
          </a:xfrm>
        </p:grpSpPr>
        <p:sp>
          <p:nvSpPr>
            <p:cNvPr id="60454"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ru-RU"/>
            </a:p>
          </p:txBody>
        </p:sp>
        <p:sp>
          <p:nvSpPr>
            <p:cNvPr id="60455"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ru-RU"/>
            </a:p>
          </p:txBody>
        </p:sp>
      </p:grpSp>
      <p:grpSp>
        <p:nvGrpSpPr>
          <p:cNvPr id="60456" name="Group 40"/>
          <p:cNvGrpSpPr>
            <a:grpSpLocks/>
          </p:cNvGrpSpPr>
          <p:nvPr/>
        </p:nvGrpSpPr>
        <p:grpSpPr bwMode="auto">
          <a:xfrm>
            <a:off x="5489575" y="120650"/>
            <a:ext cx="1600200" cy="2547938"/>
            <a:chOff x="4610" y="57"/>
            <a:chExt cx="1344" cy="1204"/>
          </a:xfrm>
        </p:grpSpPr>
        <p:grpSp>
          <p:nvGrpSpPr>
            <p:cNvPr id="60457" name="Group 41"/>
            <p:cNvGrpSpPr>
              <a:grpSpLocks/>
            </p:cNvGrpSpPr>
            <p:nvPr userDrawn="1"/>
          </p:nvGrpSpPr>
          <p:grpSpPr bwMode="auto">
            <a:xfrm>
              <a:off x="4610" y="57"/>
              <a:ext cx="1344" cy="1204"/>
              <a:chOff x="4610" y="57"/>
              <a:chExt cx="1344" cy="1204"/>
            </a:xfrm>
          </p:grpSpPr>
          <p:sp>
            <p:nvSpPr>
              <p:cNvPr id="60458"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endParaRPr lang="ru-RU"/>
              </a:p>
            </p:txBody>
          </p:sp>
          <p:grpSp>
            <p:nvGrpSpPr>
              <p:cNvPr id="60459" name="Group 43"/>
              <p:cNvGrpSpPr>
                <a:grpSpLocks/>
              </p:cNvGrpSpPr>
              <p:nvPr userDrawn="1"/>
            </p:nvGrpSpPr>
            <p:grpSpPr bwMode="auto">
              <a:xfrm>
                <a:off x="4610" y="57"/>
                <a:ext cx="1344" cy="985"/>
                <a:chOff x="4610" y="57"/>
                <a:chExt cx="1344" cy="985"/>
              </a:xfrm>
            </p:grpSpPr>
            <p:sp>
              <p:nvSpPr>
                <p:cNvPr id="60460"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endParaRPr lang="ru-RU"/>
                </a:p>
              </p:txBody>
            </p:sp>
            <p:sp>
              <p:nvSpPr>
                <p:cNvPr id="60461" name="Freeform 45"/>
                <p:cNvSpPr>
                  <a:spLocks/>
                </p:cNvSpPr>
                <p:nvPr userDrawn="1"/>
              </p:nvSpPr>
              <p:spPr bwMode="auto">
                <a:xfrm rot="-3172564">
                  <a:off x="5048" y="332"/>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endParaRPr lang="ru-RU"/>
                </a:p>
              </p:txBody>
            </p:sp>
            <p:sp>
              <p:nvSpPr>
                <p:cNvPr id="60462" name="Freeform 46"/>
                <p:cNvSpPr>
                  <a:spLocks/>
                </p:cNvSpPr>
                <p:nvPr userDrawn="1"/>
              </p:nvSpPr>
              <p:spPr bwMode="auto">
                <a:xfrm rot="-3172564">
                  <a:off x="4858" y="182"/>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endParaRPr lang="ru-RU"/>
                </a:p>
              </p:txBody>
            </p:sp>
            <p:sp>
              <p:nvSpPr>
                <p:cNvPr id="60463"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endParaRPr lang="ru-RU"/>
                </a:p>
              </p:txBody>
            </p:sp>
            <p:sp>
              <p:nvSpPr>
                <p:cNvPr id="60464" name="Freeform 48"/>
                <p:cNvSpPr>
                  <a:spLocks/>
                </p:cNvSpPr>
                <p:nvPr userDrawn="1"/>
              </p:nvSpPr>
              <p:spPr bwMode="auto">
                <a:xfrm rot="-3172564">
                  <a:off x="5297" y="897"/>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endParaRPr lang="ru-RU"/>
                </a:p>
              </p:txBody>
            </p:sp>
            <p:sp>
              <p:nvSpPr>
                <p:cNvPr id="60465" name="Freeform 49"/>
                <p:cNvSpPr>
                  <a:spLocks/>
                </p:cNvSpPr>
                <p:nvPr userDrawn="1"/>
              </p:nvSpPr>
              <p:spPr bwMode="auto">
                <a:xfrm rot="-3172564">
                  <a:off x="5253" y="806"/>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endParaRPr lang="ru-RU"/>
                </a:p>
              </p:txBody>
            </p:sp>
            <p:sp>
              <p:nvSpPr>
                <p:cNvPr id="60466"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endParaRPr lang="ru-RU"/>
                </a:p>
              </p:txBody>
            </p:sp>
            <p:sp>
              <p:nvSpPr>
                <p:cNvPr id="60467" name="Freeform 51"/>
                <p:cNvSpPr>
                  <a:spLocks/>
                </p:cNvSpPr>
                <p:nvPr userDrawn="1"/>
              </p:nvSpPr>
              <p:spPr bwMode="auto">
                <a:xfrm rot="-3172564">
                  <a:off x="4948" y="142"/>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endParaRPr lang="ru-RU"/>
                </a:p>
              </p:txBody>
            </p:sp>
          </p:grpSp>
        </p:grpSp>
        <p:sp>
          <p:nvSpPr>
            <p:cNvPr id="60468"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endParaRPr lang="ru-RU"/>
            </a:p>
          </p:txBody>
        </p:sp>
      </p:gr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itchFamily="66" charset="0"/>
          <a:cs typeface="Arial" charset="0"/>
        </a:defRPr>
      </a:lvl2pPr>
      <a:lvl3pPr algn="ctr" rtl="0" fontAlgn="base">
        <a:spcBef>
          <a:spcPct val="0"/>
        </a:spcBef>
        <a:spcAft>
          <a:spcPct val="0"/>
        </a:spcAft>
        <a:defRPr sz="4400">
          <a:solidFill>
            <a:schemeClr val="tx1"/>
          </a:solidFill>
          <a:latin typeface="Comic Sans MS" pitchFamily="66" charset="0"/>
          <a:cs typeface="Arial" charset="0"/>
        </a:defRPr>
      </a:lvl3pPr>
      <a:lvl4pPr algn="ctr" rtl="0" fontAlgn="base">
        <a:spcBef>
          <a:spcPct val="0"/>
        </a:spcBef>
        <a:spcAft>
          <a:spcPct val="0"/>
        </a:spcAft>
        <a:defRPr sz="4400">
          <a:solidFill>
            <a:schemeClr val="tx1"/>
          </a:solidFill>
          <a:latin typeface="Comic Sans MS" pitchFamily="66" charset="0"/>
          <a:cs typeface="Arial" charset="0"/>
        </a:defRPr>
      </a:lvl4pPr>
      <a:lvl5pPr algn="ctr" rtl="0" fontAlgn="base">
        <a:spcBef>
          <a:spcPct val="0"/>
        </a:spcBef>
        <a:spcAft>
          <a:spcPct val="0"/>
        </a:spcAft>
        <a:defRPr sz="4400">
          <a:solidFill>
            <a:schemeClr val="tx1"/>
          </a:solidFill>
          <a:latin typeface="Comic Sans MS" pitchFamily="66" charset="0"/>
          <a:cs typeface="Arial" charset="0"/>
        </a:defRPr>
      </a:lvl5pPr>
      <a:lvl6pPr marL="457200" algn="ctr" rtl="0" fontAlgn="base">
        <a:spcBef>
          <a:spcPct val="0"/>
        </a:spcBef>
        <a:spcAft>
          <a:spcPct val="0"/>
        </a:spcAft>
        <a:defRPr sz="4400">
          <a:solidFill>
            <a:schemeClr val="tx1"/>
          </a:solidFill>
          <a:latin typeface="Comic Sans MS" pitchFamily="66" charset="0"/>
          <a:cs typeface="Arial" charset="0"/>
        </a:defRPr>
      </a:lvl6pPr>
      <a:lvl7pPr marL="914400" algn="ctr" rtl="0" fontAlgn="base">
        <a:spcBef>
          <a:spcPct val="0"/>
        </a:spcBef>
        <a:spcAft>
          <a:spcPct val="0"/>
        </a:spcAft>
        <a:defRPr sz="4400">
          <a:solidFill>
            <a:schemeClr val="tx1"/>
          </a:solidFill>
          <a:latin typeface="Comic Sans MS" pitchFamily="66" charset="0"/>
          <a:cs typeface="Arial" charset="0"/>
        </a:defRPr>
      </a:lvl7pPr>
      <a:lvl8pPr marL="1371600" algn="ctr" rtl="0" fontAlgn="base">
        <a:spcBef>
          <a:spcPct val="0"/>
        </a:spcBef>
        <a:spcAft>
          <a:spcPct val="0"/>
        </a:spcAft>
        <a:defRPr sz="4400">
          <a:solidFill>
            <a:schemeClr val="tx1"/>
          </a:solidFill>
          <a:latin typeface="Comic Sans MS" pitchFamily="66" charset="0"/>
          <a:cs typeface="Arial" charset="0"/>
        </a:defRPr>
      </a:lvl8pPr>
      <a:lvl9pPr marL="1828800" algn="ctr" rtl="0" fontAlgn="base">
        <a:spcBef>
          <a:spcPct val="0"/>
        </a:spcBef>
        <a:spcAft>
          <a:spcPct val="0"/>
        </a:spcAft>
        <a:defRPr sz="4400">
          <a:solidFill>
            <a:schemeClr val="tx1"/>
          </a:solidFill>
          <a:latin typeface="Comic Sans MS" pitchFamily="66"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56862"/>
          </a:srgbClr>
        </a:solidFill>
        <a:effectLst/>
      </p:bgPr>
    </p:bg>
    <p:spTree>
      <p:nvGrpSpPr>
        <p:cNvPr id="1" name=""/>
        <p:cNvGrpSpPr/>
        <p:nvPr/>
      </p:nvGrpSpPr>
      <p:grpSpPr>
        <a:xfrm>
          <a:off x="0" y="0"/>
          <a:ext cx="0" cy="0"/>
          <a:chOff x="0" y="0"/>
          <a:chExt cx="0" cy="0"/>
        </a:xfrm>
      </p:grpSpPr>
      <p:sp>
        <p:nvSpPr>
          <p:cNvPr id="13314" name="Заголовок 1"/>
          <p:cNvSpPr>
            <a:spLocks noGrp="1"/>
          </p:cNvSpPr>
          <p:nvPr>
            <p:ph type="title" idx="4294967295"/>
          </p:nvPr>
        </p:nvSpPr>
        <p:spPr>
          <a:xfrm>
            <a:off x="1214438" y="1000125"/>
            <a:ext cx="4572000" cy="4071938"/>
          </a:xfrm>
        </p:spPr>
        <p:txBody>
          <a:bodyPr anchor="ctr"/>
          <a:lstStyle/>
          <a:p>
            <a:r>
              <a:rPr lang="ru-RU" sz="4000" b="1">
                <a:solidFill>
                  <a:srgbClr val="7030A0"/>
                </a:solidFill>
                <a:latin typeface="Times New Roman" pitchFamily="18" charset="0"/>
                <a:cs typeface="Times New Roman" pitchFamily="18" charset="0"/>
              </a:rPr>
              <a:t>Консультации для родителей (законных представителей) и педагогов.</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2700000"/>
        </a:gradFill>
        <a:effectLst/>
      </p:bgPr>
    </p:bg>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404813" y="611188"/>
            <a:ext cx="6021387" cy="6248400"/>
          </a:xfrm>
          <a:prstGeom prst="rect">
            <a:avLst/>
          </a:prstGeom>
          <a:noFill/>
          <a:ln w="9525">
            <a:noFill/>
            <a:miter lim="800000"/>
            <a:headEnd/>
            <a:tailEnd/>
          </a:ln>
        </p:spPr>
        <p:txBody>
          <a:bodyPr anchor="ctr">
            <a:spAutoFit/>
          </a:bodyPr>
          <a:lstStyle/>
          <a:p>
            <a:pPr algn="just"/>
            <a:r>
              <a:rPr lang="ru-RU" sz="1600" b="1">
                <a:latin typeface="Times New Roman" pitchFamily="18" charset="0"/>
                <a:cs typeface="Times New Roman" pitchFamily="18" charset="0"/>
              </a:rPr>
              <a:t>Родительское собрание по теме: «Здоровый образ жизни»</a:t>
            </a:r>
            <a:endParaRPr lang="ru-RU" sz="1600">
              <a:latin typeface="Times New Roman" pitchFamily="18" charset="0"/>
              <a:cs typeface="Times New Roman" pitchFamily="18" charset="0"/>
            </a:endParaRPr>
          </a:p>
          <a:p>
            <a:pPr algn="just" eaLnBrk="0" hangingPunct="0"/>
            <a:r>
              <a:rPr lang="ru-RU" sz="1600">
                <a:latin typeface="Times New Roman" pitchFamily="18" charset="0"/>
                <a:cs typeface="Times New Roman" pitchFamily="18" charset="0"/>
              </a:rPr>
              <a:t>Ход собрания</a:t>
            </a:r>
          </a:p>
          <a:p>
            <a:pPr algn="just" eaLnBrk="0" hangingPunct="0"/>
            <a:r>
              <a:rPr lang="ru-RU" sz="1600">
                <a:latin typeface="Times New Roman" pitchFamily="18" charset="0"/>
                <a:cs typeface="Times New Roman" pitchFamily="18" charset="0"/>
              </a:rPr>
              <a:t>Здравствуйте, уважаемые родители. Цель нашей сегодняшней встречи - узнать, что такое здоровый образ жизни и как он влияет на развитие наших детей. Проанализировав Ваши ответы на вопросы анкет, мы составили план нашей сегодняшней встречи с их учётом. Надеемся, что сумеем ответить на все интересующие Вас вопросы и Вы узнаете много интересного для себя. </a:t>
            </a:r>
          </a:p>
          <a:p>
            <a:pPr algn="just" eaLnBrk="0" hangingPunct="0"/>
            <a:r>
              <a:rPr lang="ru-RU" sz="1600">
                <a:latin typeface="Times New Roman" pitchFamily="18" charset="0"/>
                <a:cs typeface="Times New Roman" pitchFamily="18" charset="0"/>
              </a:rPr>
              <a:t>Выступление врача-педиатра. Заболеваемость детей. Анализ групп здоровья детей. Советы по укреплению здоровья. Здоровье и пища. Здоровье и привычки. </a:t>
            </a:r>
          </a:p>
          <a:p>
            <a:pPr algn="just" eaLnBrk="0" hangingPunct="0"/>
            <a:r>
              <a:rPr lang="ru-RU" sz="1600">
                <a:latin typeface="Times New Roman" pitchFamily="18" charset="0"/>
                <a:cs typeface="Times New Roman" pitchFamily="18" charset="0"/>
              </a:rPr>
              <a:t>2. Узнайте, что думают Ваши дети о здоровье. Аудио запись с ответами детей на вопросы. </a:t>
            </a:r>
          </a:p>
          <a:p>
            <a:pPr algn="just" eaLnBrk="0" hangingPunct="0"/>
            <a:r>
              <a:rPr lang="ru-RU" sz="1600">
                <a:latin typeface="Times New Roman" pitchFamily="18" charset="0"/>
                <a:cs typeface="Times New Roman" pitchFamily="18" charset="0"/>
              </a:rPr>
              <a:t>3. Уважаемые родители, а Вы готовы ответить на наши вопросы? </a:t>
            </a:r>
          </a:p>
          <a:p>
            <a:pPr algn="just" eaLnBrk="0" hangingPunct="0"/>
            <a:r>
              <a:rPr lang="ru-RU" sz="1600">
                <a:latin typeface="Times New Roman" pitchFamily="18" charset="0"/>
                <a:cs typeface="Times New Roman" pitchFamily="18" charset="0"/>
              </a:rPr>
              <a:t>Надувные шары. В каждом шарике записка с вопросом для родителей. </a:t>
            </a:r>
          </a:p>
          <a:p>
            <a:pPr algn="just" eaLnBrk="0" hangingPunct="0"/>
            <a:r>
              <a:rPr lang="ru-RU" sz="1600">
                <a:latin typeface="Times New Roman" pitchFamily="18" charset="0"/>
                <a:cs typeface="Times New Roman" pitchFamily="18" charset="0"/>
              </a:rPr>
              <a:t>Воспитатель бросает воздушный шарик родителям. Поймавший, прокалывает шарик и отвечает на вопрос. </a:t>
            </a:r>
          </a:p>
          <a:p>
            <a:pPr algn="just" eaLnBrk="0" hangingPunct="0"/>
            <a:r>
              <a:rPr lang="ru-RU" sz="1600">
                <a:latin typeface="Times New Roman" pitchFamily="18" charset="0"/>
                <a:cs typeface="Times New Roman" pitchFamily="18" charset="0"/>
              </a:rPr>
              <a:t>-Что значит здоровый человек? </a:t>
            </a:r>
          </a:p>
          <a:p>
            <a:pPr algn="just" eaLnBrk="0" hangingPunct="0"/>
            <a:r>
              <a:rPr lang="ru-RU" sz="1600">
                <a:latin typeface="Times New Roman" pitchFamily="18" charset="0"/>
                <a:cs typeface="Times New Roman" pitchFamily="18" charset="0"/>
              </a:rPr>
              <a:t>-Что такое «здоровый образ жизни»? </a:t>
            </a:r>
          </a:p>
          <a:p>
            <a:pPr algn="just" eaLnBrk="0" hangingPunct="0"/>
            <a:r>
              <a:rPr lang="ru-RU" sz="1600">
                <a:latin typeface="Times New Roman" pitchFamily="18" charset="0"/>
                <a:cs typeface="Times New Roman" pitchFamily="18" charset="0"/>
              </a:rPr>
              <a:t>-Какие вредные привычки детей плохо влияют на их здоровье? </a:t>
            </a:r>
          </a:p>
          <a:p>
            <a:pPr algn="just" eaLnBrk="0" hangingPunct="0"/>
            <a:r>
              <a:rPr lang="ru-RU" sz="1600">
                <a:latin typeface="Times New Roman" pitchFamily="18" charset="0"/>
                <a:cs typeface="Times New Roman" pitchFamily="18" charset="0"/>
              </a:rPr>
              <a:t>-Какие положительные привычки необходимо воспитывать у детей, чтобы они были здоровы? и т.п. Другие родители могут дополнять и высказывать своё мнение по заданному вопросу. </a:t>
            </a:r>
          </a:p>
          <a:p>
            <a:pPr eaLnBrk="0" hangingPunct="0"/>
            <a:endParaRPr lang="ru-RU" sz="1600">
              <a:latin typeface="Arial"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99694"/>
        </a:solidFill>
        <a:effectLst/>
      </p:bgPr>
    </p:bg>
    <p:spTree>
      <p:nvGrpSpPr>
        <p:cNvPr id="1" name=""/>
        <p:cNvGrpSpPr/>
        <p:nvPr/>
      </p:nvGrpSpPr>
      <p:grpSpPr>
        <a:xfrm>
          <a:off x="0" y="0"/>
          <a:ext cx="0" cy="0"/>
          <a:chOff x="0" y="0"/>
          <a:chExt cx="0" cy="0"/>
        </a:xfrm>
      </p:grpSpPr>
      <p:sp>
        <p:nvSpPr>
          <p:cNvPr id="23554" name="Заголовок 1"/>
          <p:cNvSpPr>
            <a:spLocks noGrp="1"/>
          </p:cNvSpPr>
          <p:nvPr>
            <p:ph type="title" idx="4294967295"/>
          </p:nvPr>
        </p:nvSpPr>
        <p:spPr>
          <a:xfrm>
            <a:off x="342900" y="366713"/>
            <a:ext cx="6172200" cy="7991475"/>
          </a:xfrm>
        </p:spPr>
        <p:txBody>
          <a:bodyPr anchor="ctr"/>
          <a:lstStyle/>
          <a:p>
            <a:r>
              <a:rPr lang="ru-RU" b="1">
                <a:solidFill>
                  <a:srgbClr val="C00000"/>
                </a:solidFill>
                <a:latin typeface="Times New Roman" pitchFamily="18" charset="0"/>
                <a:cs typeface="Times New Roman" pitchFamily="18" charset="0"/>
              </a:rPr>
              <a:t>Сценарий семейно-спортивного праздника посвященного</a:t>
            </a:r>
            <a:br>
              <a:rPr lang="ru-RU" b="1">
                <a:solidFill>
                  <a:srgbClr val="C00000"/>
                </a:solidFill>
                <a:latin typeface="Times New Roman" pitchFamily="18" charset="0"/>
                <a:cs typeface="Times New Roman" pitchFamily="18" charset="0"/>
              </a:rPr>
            </a:br>
            <a:r>
              <a:rPr lang="ru-RU" b="1">
                <a:solidFill>
                  <a:srgbClr val="C00000"/>
                </a:solidFill>
                <a:latin typeface="Times New Roman" pitchFamily="18" charset="0"/>
                <a:cs typeface="Times New Roman" pitchFamily="18" charset="0"/>
              </a:rPr>
              <a:t> «ДНЮ СЕМЬИ»</a:t>
            </a:r>
            <a:r>
              <a:rPr lang="ru-RU" sz="800">
                <a:solidFill>
                  <a:srgbClr val="C00000"/>
                </a:solidFill>
                <a:latin typeface="Times New Roman" pitchFamily="18" charset="0"/>
                <a:cs typeface="Times New Roman" pitchFamily="18" charset="0"/>
              </a:rPr>
              <a:t/>
            </a:r>
            <a:br>
              <a:rPr lang="ru-RU" sz="800">
                <a:solidFill>
                  <a:srgbClr val="C00000"/>
                </a:solidFill>
                <a:latin typeface="Times New Roman" pitchFamily="18" charset="0"/>
                <a:cs typeface="Times New Roman" pitchFamily="18" charset="0"/>
              </a:rPr>
            </a:br>
            <a:endParaRPr lang="ru-RU">
              <a:solidFill>
                <a:srgbClr val="C00000"/>
              </a:solidFill>
              <a:latin typeface="Times New Roman" pitchFamily="18" charset="0"/>
              <a:cs typeface="Times New Roman" pitchFamily="18"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99694"/>
        </a:solidFill>
        <a:effectLst/>
      </p:bgPr>
    </p:bg>
    <p:spTree>
      <p:nvGrpSpPr>
        <p:cNvPr id="1" name=""/>
        <p:cNvGrpSpPr/>
        <p:nvPr/>
      </p:nvGrpSpPr>
      <p:grpSpPr>
        <a:xfrm>
          <a:off x="0" y="0"/>
          <a:ext cx="0" cy="0"/>
          <a:chOff x="0" y="0"/>
          <a:chExt cx="0" cy="0"/>
        </a:xfrm>
      </p:grpSpPr>
      <p:sp>
        <p:nvSpPr>
          <p:cNvPr id="24578" name="Rectangle 1"/>
          <p:cNvSpPr>
            <a:spLocks noChangeArrowheads="1"/>
          </p:cNvSpPr>
          <p:nvPr/>
        </p:nvSpPr>
        <p:spPr bwMode="auto">
          <a:xfrm>
            <a:off x="142875" y="428625"/>
            <a:ext cx="6429375" cy="7416800"/>
          </a:xfrm>
          <a:prstGeom prst="rect">
            <a:avLst/>
          </a:prstGeom>
          <a:noFill/>
          <a:ln w="9525">
            <a:noFill/>
            <a:miter lim="800000"/>
            <a:headEnd/>
            <a:tailEnd/>
          </a:ln>
        </p:spPr>
        <p:txBody>
          <a:bodyPr anchor="ctr">
            <a:spAutoFit/>
          </a:bodyPr>
          <a:lstStyle/>
          <a:p>
            <a:r>
              <a:rPr lang="ru-RU" sz="1400" b="1">
                <a:latin typeface="Calibri" pitchFamily="34" charset="0"/>
                <a:cs typeface="Times New Roman" pitchFamily="18" charset="0"/>
              </a:rPr>
              <a:t>Сценарий семейно-спортивного праздника посвященного «ДНЮ СЕМЬИ»</a:t>
            </a:r>
            <a:endParaRPr lang="ru-RU" sz="1400">
              <a:latin typeface="Arial" charset="0"/>
            </a:endParaRPr>
          </a:p>
          <a:p>
            <a:pPr eaLnBrk="0" hangingPunct="0"/>
            <a:r>
              <a:rPr lang="ru-RU" sz="1400">
                <a:latin typeface="Calibri" pitchFamily="34" charset="0"/>
                <a:cs typeface="Times New Roman" pitchFamily="18" charset="0"/>
              </a:rPr>
              <a:t>Цель: создать условия для творческого, совместного сотрудничества детей, родителей и сотрудников детского сада.</a:t>
            </a:r>
            <a:endParaRPr lang="ru-RU" sz="1400">
              <a:latin typeface="Arial" charset="0"/>
            </a:endParaRPr>
          </a:p>
          <a:p>
            <a:pPr eaLnBrk="0" hangingPunct="0"/>
            <a:r>
              <a:rPr lang="ru-RU" sz="1400">
                <a:latin typeface="Calibri" pitchFamily="34" charset="0"/>
                <a:cs typeface="Times New Roman" pitchFamily="18" charset="0"/>
              </a:rPr>
              <a:t>Задачи: </a:t>
            </a:r>
            <a:endParaRPr lang="ru-RU" sz="1400">
              <a:latin typeface="Arial" charset="0"/>
            </a:endParaRPr>
          </a:p>
          <a:p>
            <a:pPr eaLnBrk="0" hangingPunct="0"/>
            <a:r>
              <a:rPr lang="ru-RU" sz="1400">
                <a:latin typeface="Calibri" pitchFamily="34" charset="0"/>
                <a:cs typeface="Times New Roman" pitchFamily="18" charset="0"/>
              </a:rPr>
              <a:t>Развитие интереса у детей к совместным двигательным упражнениям с родителями.</a:t>
            </a:r>
            <a:endParaRPr lang="ru-RU" sz="1400">
              <a:latin typeface="Arial" charset="0"/>
            </a:endParaRPr>
          </a:p>
          <a:p>
            <a:pPr eaLnBrk="0" hangingPunct="0"/>
            <a:r>
              <a:rPr lang="ru-RU" sz="1400">
                <a:latin typeface="Calibri" pitchFamily="34" charset="0"/>
                <a:cs typeface="Times New Roman" pitchFamily="18" charset="0"/>
              </a:rPr>
              <a:t>Развитие умения сопереживать и помогать друг другу.</a:t>
            </a:r>
            <a:endParaRPr lang="ru-RU" sz="1400">
              <a:latin typeface="Arial" charset="0"/>
            </a:endParaRPr>
          </a:p>
          <a:p>
            <a:pPr eaLnBrk="0" hangingPunct="0"/>
            <a:r>
              <a:rPr lang="ru-RU" sz="1400">
                <a:latin typeface="Calibri" pitchFamily="34" charset="0"/>
                <a:cs typeface="Times New Roman" pitchFamily="18" charset="0"/>
              </a:rPr>
              <a:t>Развитие наблюдательности, внимания, памяти, умения слушать и слышать, смотреть и видеть, понимать себя и других людей. </a:t>
            </a:r>
            <a:endParaRPr lang="ru-RU" sz="1400">
              <a:latin typeface="Arial" charset="0"/>
            </a:endParaRPr>
          </a:p>
          <a:p>
            <a:pPr eaLnBrk="0" hangingPunct="0"/>
            <a:r>
              <a:rPr lang="ru-RU" sz="1400">
                <a:latin typeface="Calibri" pitchFamily="34" charset="0"/>
                <a:cs typeface="Times New Roman" pitchFamily="18" charset="0"/>
              </a:rPr>
              <a:t>Под музыку входят болельщики и занимают свои места. Под аплодисменты зрителей и болельщиков входят команды, состоящие из родителей и их детей.</a:t>
            </a:r>
            <a:endParaRPr lang="ru-RU" sz="1400">
              <a:latin typeface="Arial" charset="0"/>
            </a:endParaRPr>
          </a:p>
          <a:p>
            <a:pPr eaLnBrk="0" hangingPunct="0"/>
            <a:r>
              <a:rPr lang="ru-RU" sz="1400">
                <a:latin typeface="Calibri" pitchFamily="34" charset="0"/>
                <a:cs typeface="Times New Roman" pitchFamily="18" charset="0"/>
              </a:rPr>
              <a:t>Ведущий: «Добрый день, дорогие друзья! Мы рады видеть всех на нашем спортивном празднике. Мы благодарим вас, за то, что вы откликнулись на наше приглашение. Этот праздник - лишний повод убедиться какие у нас в саду дружные семьи, какие ловкие, умелые, смелые папы и мамы, и конечно же наши юные спортсмены.</a:t>
            </a:r>
            <a:endParaRPr lang="ru-RU" sz="1400">
              <a:latin typeface="Arial" charset="0"/>
            </a:endParaRPr>
          </a:p>
          <a:p>
            <a:pPr eaLnBrk="0" hangingPunct="0"/>
            <a:r>
              <a:rPr lang="ru-RU" sz="1400">
                <a:latin typeface="Calibri" pitchFamily="34" charset="0"/>
                <a:cs typeface="Times New Roman" pitchFamily="18" charset="0"/>
              </a:rPr>
              <a:t>1-й ребенок:</a:t>
            </a:r>
            <a:endParaRPr lang="ru-RU" sz="1400">
              <a:latin typeface="Arial" charset="0"/>
            </a:endParaRPr>
          </a:p>
          <a:p>
            <a:pPr eaLnBrk="0" hangingPunct="0"/>
            <a:r>
              <a:rPr lang="ru-RU" sz="1400">
                <a:latin typeface="Calibri" pitchFamily="34" charset="0"/>
                <a:cs typeface="Times New Roman" pitchFamily="18" charset="0"/>
              </a:rPr>
              <a:t>Чем жива семья сегодня?</a:t>
            </a:r>
            <a:endParaRPr lang="ru-RU" sz="1400">
              <a:latin typeface="Arial" charset="0"/>
            </a:endParaRPr>
          </a:p>
          <a:p>
            <a:pPr eaLnBrk="0" hangingPunct="0"/>
            <a:r>
              <a:rPr lang="ru-RU" sz="1400">
                <a:latin typeface="Calibri" pitchFamily="34" charset="0"/>
                <a:cs typeface="Times New Roman" pitchFamily="18" charset="0"/>
              </a:rPr>
              <a:t>Всех проблем не одолеть.</a:t>
            </a:r>
            <a:endParaRPr lang="ru-RU" sz="1400">
              <a:latin typeface="Arial" charset="0"/>
            </a:endParaRPr>
          </a:p>
          <a:p>
            <a:pPr eaLnBrk="0" hangingPunct="0"/>
            <a:r>
              <a:rPr lang="ru-RU" sz="1400">
                <a:latin typeface="Calibri" pitchFamily="34" charset="0"/>
                <a:cs typeface="Times New Roman" pitchFamily="18" charset="0"/>
              </a:rPr>
              <a:t>И порою забываем,</a:t>
            </a:r>
            <a:endParaRPr lang="ru-RU" sz="1400">
              <a:latin typeface="Arial" charset="0"/>
            </a:endParaRPr>
          </a:p>
          <a:p>
            <a:pPr eaLnBrk="0" hangingPunct="0"/>
            <a:r>
              <a:rPr lang="ru-RU" sz="1400">
                <a:latin typeface="Calibri" pitchFamily="34" charset="0"/>
                <a:cs typeface="Times New Roman" pitchFamily="18" charset="0"/>
              </a:rPr>
              <a:t>Что в заботах и тревогах</a:t>
            </a:r>
            <a:endParaRPr lang="ru-RU" sz="1400">
              <a:latin typeface="Arial" charset="0"/>
            </a:endParaRPr>
          </a:p>
          <a:p>
            <a:pPr eaLnBrk="0" hangingPunct="0"/>
            <a:r>
              <a:rPr lang="ru-RU" sz="1400">
                <a:latin typeface="Calibri" pitchFamily="34" charset="0"/>
                <a:cs typeface="Times New Roman" pitchFamily="18" charset="0"/>
              </a:rPr>
              <a:t>Главное семью сберечь.</a:t>
            </a:r>
            <a:endParaRPr lang="ru-RU" sz="1400">
              <a:latin typeface="Arial" charset="0"/>
            </a:endParaRPr>
          </a:p>
          <a:p>
            <a:pPr eaLnBrk="0" hangingPunct="0"/>
            <a:r>
              <a:rPr lang="ru-RU" sz="1400">
                <a:latin typeface="Calibri" pitchFamily="34" charset="0"/>
                <a:cs typeface="Times New Roman" pitchFamily="18" charset="0"/>
              </a:rPr>
              <a:t>2-й ребенок:</a:t>
            </a:r>
            <a:endParaRPr lang="ru-RU" sz="1400">
              <a:latin typeface="Arial" charset="0"/>
            </a:endParaRPr>
          </a:p>
          <a:p>
            <a:pPr eaLnBrk="0" hangingPunct="0"/>
            <a:r>
              <a:rPr lang="ru-RU" sz="1400">
                <a:latin typeface="Calibri" pitchFamily="34" charset="0"/>
                <a:cs typeface="Times New Roman" pitchFamily="18" charset="0"/>
              </a:rPr>
              <a:t>Дом, в котором мы живем,</a:t>
            </a:r>
            <a:endParaRPr lang="ru-RU" sz="1400">
              <a:latin typeface="Arial" charset="0"/>
            </a:endParaRPr>
          </a:p>
          <a:p>
            <a:pPr eaLnBrk="0" hangingPunct="0"/>
            <a:r>
              <a:rPr lang="ru-RU" sz="1400">
                <a:latin typeface="Calibri" pitchFamily="34" charset="0"/>
                <a:cs typeface="Times New Roman" pitchFamily="18" charset="0"/>
              </a:rPr>
              <a:t>Самый лучший в мире дом.</a:t>
            </a:r>
            <a:endParaRPr lang="ru-RU" sz="1400">
              <a:latin typeface="Arial" charset="0"/>
            </a:endParaRPr>
          </a:p>
          <a:p>
            <a:pPr eaLnBrk="0" hangingPunct="0"/>
            <a:r>
              <a:rPr lang="ru-RU" sz="1400">
                <a:latin typeface="Calibri" pitchFamily="34" charset="0"/>
                <a:cs typeface="Times New Roman" pitchFamily="18" charset="0"/>
              </a:rPr>
              <a:t>Память добрую о нем</a:t>
            </a:r>
            <a:endParaRPr lang="ru-RU" sz="1400">
              <a:latin typeface="Arial" charset="0"/>
            </a:endParaRPr>
          </a:p>
          <a:p>
            <a:pPr eaLnBrk="0" hangingPunct="0"/>
            <a:r>
              <a:rPr lang="ru-RU" sz="1400">
                <a:latin typeface="Calibri" pitchFamily="34" charset="0"/>
                <a:cs typeface="Times New Roman" pitchFamily="18" charset="0"/>
              </a:rPr>
              <a:t>Мы всю жизнь в сердцах несем.</a:t>
            </a:r>
            <a:endParaRPr lang="ru-RU" sz="1400">
              <a:latin typeface="Arial" charset="0"/>
            </a:endParaRPr>
          </a:p>
          <a:p>
            <a:pPr eaLnBrk="0" hangingPunct="0"/>
            <a:r>
              <a:rPr lang="ru-RU" sz="1400">
                <a:latin typeface="Calibri" pitchFamily="34" charset="0"/>
                <a:cs typeface="Times New Roman" pitchFamily="18" charset="0"/>
              </a:rPr>
              <a:t>Пусть тепло и добрый свет</a:t>
            </a:r>
            <a:endParaRPr lang="ru-RU" sz="1400">
              <a:latin typeface="Arial" charset="0"/>
            </a:endParaRPr>
          </a:p>
          <a:p>
            <a:pPr eaLnBrk="0" hangingPunct="0"/>
            <a:r>
              <a:rPr lang="ru-RU" sz="1400">
                <a:latin typeface="Calibri" pitchFamily="34" charset="0"/>
                <a:cs typeface="Times New Roman" pitchFamily="18" charset="0"/>
              </a:rPr>
              <a:t>Будет в нем на тысячу лет!</a:t>
            </a:r>
            <a:endParaRPr lang="ru-RU" sz="1400">
              <a:latin typeface="Arial" charset="0"/>
            </a:endParaRPr>
          </a:p>
          <a:p>
            <a:pPr eaLnBrk="0" hangingPunct="0"/>
            <a:r>
              <a:rPr lang="ru-RU" sz="1400">
                <a:latin typeface="Calibri" pitchFamily="34" charset="0"/>
                <a:cs typeface="Times New Roman" pitchFamily="18" charset="0"/>
              </a:rPr>
              <a:t>Ведущий: «Вы все знаете, как полезно заниматься физкультурой, как необходимо закаляться, делать зарядку, бывать на воздухе, но как трудно бывает иногда пересилить себя, встать пораньше, сделать несколько упражнений, облиться холодной водой. Мы откладываем все это на «потом». А что, если попробовать заниматься вместе, всей семьей? </a:t>
            </a:r>
            <a:endParaRPr lang="ru-RU" sz="1400">
              <a:latin typeface="Arial"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99694"/>
        </a:solidFill>
        <a:effectLst/>
      </p:bgPr>
    </p:bg>
    <p:spTree>
      <p:nvGrpSpPr>
        <p:cNvPr id="1" name=""/>
        <p:cNvGrpSpPr/>
        <p:nvPr/>
      </p:nvGrpSpPr>
      <p:grpSpPr>
        <a:xfrm>
          <a:off x="0" y="0"/>
          <a:ext cx="0" cy="0"/>
          <a:chOff x="0" y="0"/>
          <a:chExt cx="0" cy="0"/>
        </a:xfrm>
      </p:grpSpPr>
      <p:sp>
        <p:nvSpPr>
          <p:cNvPr id="25602" name="Rectangle 1"/>
          <p:cNvSpPr>
            <a:spLocks noChangeArrowheads="1"/>
          </p:cNvSpPr>
          <p:nvPr/>
        </p:nvSpPr>
        <p:spPr bwMode="auto">
          <a:xfrm>
            <a:off x="357188" y="571500"/>
            <a:ext cx="6143625" cy="6340475"/>
          </a:xfrm>
          <a:prstGeom prst="rect">
            <a:avLst/>
          </a:prstGeom>
          <a:noFill/>
          <a:ln w="9525">
            <a:noFill/>
            <a:miter lim="800000"/>
            <a:headEnd/>
            <a:tailEnd/>
          </a:ln>
        </p:spPr>
        <p:txBody>
          <a:bodyPr anchor="ctr">
            <a:spAutoFit/>
          </a:bodyPr>
          <a:lstStyle/>
          <a:p>
            <a:r>
              <a:rPr lang="ru-RU" sz="1400">
                <a:latin typeface="Calibri" pitchFamily="34" charset="0"/>
                <a:cs typeface="Times New Roman" pitchFamily="18" charset="0"/>
              </a:rPr>
              <a:t>3-й ребенок:</a:t>
            </a:r>
            <a:endParaRPr lang="ru-RU" sz="1400">
              <a:latin typeface="Arial" charset="0"/>
            </a:endParaRPr>
          </a:p>
          <a:p>
            <a:pPr eaLnBrk="0" hangingPunct="0"/>
            <a:r>
              <a:rPr lang="ru-RU" sz="1400">
                <a:latin typeface="Calibri" pitchFamily="34" charset="0"/>
                <a:cs typeface="Times New Roman" pitchFamily="18" charset="0"/>
              </a:rPr>
              <a:t>Дом, в котором мы живем,</a:t>
            </a:r>
            <a:endParaRPr lang="ru-RU" sz="1400">
              <a:latin typeface="Arial" charset="0"/>
            </a:endParaRPr>
          </a:p>
          <a:p>
            <a:pPr eaLnBrk="0" hangingPunct="0"/>
            <a:r>
              <a:rPr lang="ru-RU" sz="1400">
                <a:latin typeface="Calibri" pitchFamily="34" charset="0"/>
                <a:cs typeface="Times New Roman" pitchFamily="18" charset="0"/>
              </a:rPr>
              <a:t>Это очень шумный дом.</a:t>
            </a:r>
            <a:endParaRPr lang="ru-RU" sz="1400">
              <a:latin typeface="Arial" charset="0"/>
            </a:endParaRPr>
          </a:p>
          <a:p>
            <a:pPr eaLnBrk="0" hangingPunct="0"/>
            <a:r>
              <a:rPr lang="ru-RU" sz="1400">
                <a:latin typeface="Calibri" pitchFamily="34" charset="0"/>
                <a:cs typeface="Times New Roman" pitchFamily="18" charset="0"/>
              </a:rPr>
              <a:t>После разных дел с утра</a:t>
            </a:r>
            <a:endParaRPr lang="ru-RU" sz="1400">
              <a:latin typeface="Arial" charset="0"/>
            </a:endParaRPr>
          </a:p>
          <a:p>
            <a:pPr eaLnBrk="0" hangingPunct="0"/>
            <a:r>
              <a:rPr lang="ru-RU" sz="1400">
                <a:latin typeface="Calibri" pitchFamily="34" charset="0"/>
                <a:cs typeface="Times New Roman" pitchFamily="18" charset="0"/>
              </a:rPr>
              <a:t>В нем всегда идет игра!</a:t>
            </a:r>
            <a:endParaRPr lang="ru-RU" sz="1400">
              <a:latin typeface="Arial" charset="0"/>
            </a:endParaRPr>
          </a:p>
          <a:p>
            <a:pPr eaLnBrk="0" hangingPunct="0"/>
            <a:r>
              <a:rPr lang="ru-RU" sz="1400">
                <a:latin typeface="Calibri" pitchFamily="34" charset="0"/>
                <a:cs typeface="Times New Roman" pitchFamily="18" charset="0"/>
              </a:rPr>
              <a:t>4-й ребенок:</a:t>
            </a:r>
            <a:endParaRPr lang="ru-RU" sz="1400">
              <a:latin typeface="Arial" charset="0"/>
            </a:endParaRPr>
          </a:p>
          <a:p>
            <a:pPr eaLnBrk="0" hangingPunct="0"/>
            <a:r>
              <a:rPr lang="ru-RU" sz="1400">
                <a:latin typeface="Calibri" pitchFamily="34" charset="0"/>
                <a:cs typeface="Times New Roman" pitchFamily="18" charset="0"/>
              </a:rPr>
              <a:t>Папа, мама, словно дети,</a:t>
            </a:r>
            <a:endParaRPr lang="ru-RU" sz="1400">
              <a:latin typeface="Arial" charset="0"/>
            </a:endParaRPr>
          </a:p>
          <a:p>
            <a:pPr eaLnBrk="0" hangingPunct="0"/>
            <a:r>
              <a:rPr lang="ru-RU" sz="1400">
                <a:latin typeface="Calibri" pitchFamily="34" charset="0"/>
                <a:cs typeface="Times New Roman" pitchFamily="18" charset="0"/>
              </a:rPr>
              <a:t>Сами ждут минуты эти</a:t>
            </a:r>
            <a:endParaRPr lang="ru-RU" sz="1400">
              <a:latin typeface="Arial" charset="0"/>
            </a:endParaRPr>
          </a:p>
          <a:p>
            <a:pPr eaLnBrk="0" hangingPunct="0"/>
            <a:r>
              <a:rPr lang="ru-RU" sz="1400">
                <a:latin typeface="Calibri" pitchFamily="34" charset="0"/>
                <a:cs typeface="Times New Roman" pitchFamily="18" charset="0"/>
              </a:rPr>
              <a:t>Им на игры, право слова,</a:t>
            </a:r>
            <a:endParaRPr lang="ru-RU" sz="1400">
              <a:latin typeface="Arial" charset="0"/>
            </a:endParaRPr>
          </a:p>
          <a:p>
            <a:pPr eaLnBrk="0" hangingPunct="0"/>
            <a:r>
              <a:rPr lang="ru-RU" sz="1400">
                <a:latin typeface="Calibri" pitchFamily="34" charset="0"/>
                <a:cs typeface="Times New Roman" pitchFamily="18" charset="0"/>
              </a:rPr>
              <a:t>Не хватает выходного.</a:t>
            </a:r>
            <a:endParaRPr lang="ru-RU" sz="1400">
              <a:latin typeface="Arial" charset="0"/>
            </a:endParaRPr>
          </a:p>
          <a:p>
            <a:pPr eaLnBrk="0" hangingPunct="0"/>
            <a:r>
              <a:rPr lang="ru-RU" sz="1400">
                <a:latin typeface="Calibri" pitchFamily="34" charset="0"/>
                <a:cs typeface="Times New Roman" pitchFamily="18" charset="0"/>
              </a:rPr>
              <a:t>5-й ребенок:</a:t>
            </a:r>
            <a:endParaRPr lang="ru-RU" sz="1400">
              <a:latin typeface="Arial" charset="0"/>
            </a:endParaRPr>
          </a:p>
          <a:p>
            <a:pPr eaLnBrk="0" hangingPunct="0"/>
            <a:r>
              <a:rPr lang="ru-RU" sz="1400">
                <a:latin typeface="Calibri" pitchFamily="34" charset="0"/>
                <a:cs typeface="Times New Roman" pitchFamily="18" charset="0"/>
              </a:rPr>
              <a:t>А на празднике, друзья,</a:t>
            </a:r>
            <a:endParaRPr lang="ru-RU" sz="1400">
              <a:latin typeface="Arial" charset="0"/>
            </a:endParaRPr>
          </a:p>
          <a:p>
            <a:pPr eaLnBrk="0" hangingPunct="0"/>
            <a:r>
              <a:rPr lang="ru-RU" sz="1400">
                <a:latin typeface="Calibri" pitchFamily="34" charset="0"/>
                <a:cs typeface="Times New Roman" pitchFamily="18" charset="0"/>
              </a:rPr>
              <a:t>Нам без игр никак нельзя</a:t>
            </a:r>
            <a:endParaRPr lang="ru-RU" sz="1400">
              <a:latin typeface="Arial" charset="0"/>
            </a:endParaRPr>
          </a:p>
          <a:p>
            <a:pPr eaLnBrk="0" hangingPunct="0"/>
            <a:r>
              <a:rPr lang="ru-RU" sz="1400">
                <a:latin typeface="Calibri" pitchFamily="34" charset="0"/>
                <a:cs typeface="Times New Roman" pitchFamily="18" charset="0"/>
              </a:rPr>
              <a:t>Больше страсти, больше смеха,</a:t>
            </a:r>
            <a:endParaRPr lang="ru-RU" sz="1400">
              <a:latin typeface="Arial" charset="0"/>
            </a:endParaRPr>
          </a:p>
          <a:p>
            <a:pPr eaLnBrk="0" hangingPunct="0"/>
            <a:r>
              <a:rPr lang="ru-RU" sz="1400">
                <a:latin typeface="Calibri" pitchFamily="34" charset="0"/>
                <a:cs typeface="Times New Roman" pitchFamily="18" charset="0"/>
              </a:rPr>
              <a:t>Пусть вовсю идет потеха!!!</a:t>
            </a:r>
            <a:endParaRPr lang="ru-RU" sz="1400">
              <a:latin typeface="Arial" charset="0"/>
            </a:endParaRPr>
          </a:p>
          <a:p>
            <a:pPr eaLnBrk="0" hangingPunct="0"/>
            <a:r>
              <a:rPr lang="ru-RU" sz="1400">
                <a:latin typeface="Calibri" pitchFamily="34" charset="0"/>
                <a:cs typeface="Times New Roman" pitchFamily="18" charset="0"/>
              </a:rPr>
              <a:t>Ведущий: «В спортивном празднике принимают участие 2 команды. Команда группы №8 «Солнышко» и сборная команда из 10 и 12 группы «Непоседы». Каждая из команд приготовила девиз».</a:t>
            </a:r>
            <a:endParaRPr lang="ru-RU" sz="1400">
              <a:latin typeface="Arial" charset="0"/>
            </a:endParaRPr>
          </a:p>
          <a:p>
            <a:pPr eaLnBrk="0" hangingPunct="0"/>
            <a:r>
              <a:rPr lang="ru-RU" sz="1400">
                <a:latin typeface="Calibri" pitchFamily="34" charset="0"/>
                <a:cs typeface="Times New Roman" pitchFamily="18" charset="0"/>
              </a:rPr>
              <a:t>Девиз команды «Солнышко»:</a:t>
            </a:r>
            <a:endParaRPr lang="ru-RU" sz="1400">
              <a:latin typeface="Arial" charset="0"/>
            </a:endParaRPr>
          </a:p>
          <a:p>
            <a:pPr eaLnBrk="0" hangingPunct="0"/>
            <a:r>
              <a:rPr lang="ru-RU" sz="1400">
                <a:latin typeface="Calibri" pitchFamily="34" charset="0"/>
                <a:cs typeface="Times New Roman" pitchFamily="18" charset="0"/>
              </a:rPr>
              <a:t>Пусть всегда будет солнце.</a:t>
            </a:r>
            <a:endParaRPr lang="ru-RU" sz="1400">
              <a:latin typeface="Arial" charset="0"/>
            </a:endParaRPr>
          </a:p>
          <a:p>
            <a:pPr eaLnBrk="0" hangingPunct="0"/>
            <a:r>
              <a:rPr lang="ru-RU" sz="1400">
                <a:latin typeface="Calibri" pitchFamily="34" charset="0"/>
                <a:cs typeface="Times New Roman" pitchFamily="18" charset="0"/>
              </a:rPr>
              <a:t>Пусть всегда будет небо.</a:t>
            </a:r>
            <a:endParaRPr lang="ru-RU" sz="1400">
              <a:latin typeface="Arial" charset="0"/>
            </a:endParaRPr>
          </a:p>
          <a:p>
            <a:pPr eaLnBrk="0" hangingPunct="0"/>
            <a:r>
              <a:rPr lang="ru-RU" sz="1400">
                <a:latin typeface="Calibri" pitchFamily="34" charset="0"/>
                <a:cs typeface="Times New Roman" pitchFamily="18" charset="0"/>
              </a:rPr>
              <a:t>Пусть всегда будет папа,</a:t>
            </a:r>
            <a:endParaRPr lang="ru-RU" sz="1400">
              <a:latin typeface="Arial" charset="0"/>
            </a:endParaRPr>
          </a:p>
          <a:p>
            <a:pPr eaLnBrk="0" hangingPunct="0"/>
            <a:r>
              <a:rPr lang="ru-RU" sz="1400">
                <a:latin typeface="Calibri" pitchFamily="34" charset="0"/>
                <a:cs typeface="Times New Roman" pitchFamily="18" charset="0"/>
              </a:rPr>
              <a:t>Пусть всегда будет мама,</a:t>
            </a:r>
            <a:endParaRPr lang="ru-RU" sz="1400">
              <a:latin typeface="Arial" charset="0"/>
            </a:endParaRPr>
          </a:p>
          <a:p>
            <a:pPr eaLnBrk="0" hangingPunct="0"/>
            <a:r>
              <a:rPr lang="ru-RU" sz="1400">
                <a:latin typeface="Calibri" pitchFamily="34" charset="0"/>
                <a:cs typeface="Times New Roman" pitchFamily="18" charset="0"/>
              </a:rPr>
              <a:t>Пусть всегда будем мы!</a:t>
            </a:r>
            <a:endParaRPr lang="ru-RU" sz="1400">
              <a:latin typeface="Arial" charset="0"/>
            </a:endParaRPr>
          </a:p>
          <a:p>
            <a:pPr eaLnBrk="0" hangingPunct="0"/>
            <a:r>
              <a:rPr lang="ru-RU" sz="1400">
                <a:latin typeface="Calibri" pitchFamily="34" charset="0"/>
                <a:cs typeface="Times New Roman" pitchFamily="18" charset="0"/>
              </a:rPr>
              <a:t>Девиз команды «Непоседы»:</a:t>
            </a:r>
            <a:endParaRPr lang="ru-RU" sz="1400">
              <a:latin typeface="Arial" charset="0"/>
            </a:endParaRPr>
          </a:p>
          <a:p>
            <a:pPr eaLnBrk="0" hangingPunct="0"/>
            <a:r>
              <a:rPr lang="ru-RU" sz="1400">
                <a:latin typeface="Calibri" pitchFamily="34" charset="0"/>
                <a:cs typeface="Times New Roman" pitchFamily="18" charset="0"/>
              </a:rPr>
              <a:t>Непоседы, непоседы,</a:t>
            </a:r>
            <a:endParaRPr lang="ru-RU" sz="1400">
              <a:latin typeface="Arial" charset="0"/>
            </a:endParaRPr>
          </a:p>
          <a:p>
            <a:pPr eaLnBrk="0" hangingPunct="0"/>
            <a:r>
              <a:rPr lang="ru-RU" sz="1400">
                <a:latin typeface="Calibri" pitchFamily="34" charset="0"/>
                <a:cs typeface="Times New Roman" pitchFamily="18" charset="0"/>
              </a:rPr>
              <a:t>Не сидим без дела.</a:t>
            </a:r>
            <a:endParaRPr lang="ru-RU" sz="1400">
              <a:latin typeface="Arial" charset="0"/>
            </a:endParaRPr>
          </a:p>
          <a:p>
            <a:pPr eaLnBrk="0" hangingPunct="0"/>
            <a:r>
              <a:rPr lang="ru-RU" sz="1400">
                <a:latin typeface="Calibri" pitchFamily="34" charset="0"/>
                <a:cs typeface="Times New Roman" pitchFamily="18" charset="0"/>
              </a:rPr>
              <a:t>Победим сегодня всех</a:t>
            </a:r>
            <a:endParaRPr lang="ru-RU" sz="1400">
              <a:latin typeface="Arial" charset="0"/>
            </a:endParaRPr>
          </a:p>
          <a:p>
            <a:pPr eaLnBrk="0" hangingPunct="0"/>
            <a:r>
              <a:rPr lang="ru-RU" sz="1400">
                <a:latin typeface="Calibri" pitchFamily="34" charset="0"/>
                <a:cs typeface="Times New Roman" pitchFamily="18" charset="0"/>
              </a:rPr>
              <a:t>Дружно и умело!</a:t>
            </a:r>
            <a:endParaRPr lang="ru-RU" sz="1400">
              <a:latin typeface="Arial"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D99694"/>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142875"/>
            <a:ext cx="6643688" cy="7848600"/>
          </a:xfrm>
          <a:prstGeom prst="rect">
            <a:avLst/>
          </a:prstGeom>
          <a:noFill/>
          <a:ln w="9525">
            <a:noFill/>
            <a:miter lim="800000"/>
            <a:headEnd/>
            <a:tailEnd/>
          </a:ln>
        </p:spPr>
        <p:txBody>
          <a:bodyPr anchor="ctr">
            <a:spAutoFit/>
          </a:bodyPr>
          <a:lstStyle/>
          <a:p>
            <a:r>
              <a:rPr lang="ru-RU" sz="1200">
                <a:latin typeface="Calibri" pitchFamily="34" charset="0"/>
                <a:cs typeface="Times New Roman" pitchFamily="18" charset="0"/>
              </a:rPr>
              <a:t>Ведущий: «Оценивают выступление жюри: методист детского сада, м/с, заведующая хозяйственной частью. И так мы начинаем соревнования!</a:t>
            </a:r>
            <a:endParaRPr lang="ru-RU" sz="1200">
              <a:latin typeface="Arial" charset="0"/>
            </a:endParaRPr>
          </a:p>
          <a:p>
            <a:pPr eaLnBrk="0" hangingPunct="0"/>
            <a:r>
              <a:rPr lang="ru-RU" sz="1200">
                <a:latin typeface="Calibri" pitchFamily="34" charset="0"/>
                <a:cs typeface="Times New Roman" pitchFamily="18" charset="0"/>
              </a:rPr>
              <a:t>1. Эстафета «Гусеница».</a:t>
            </a:r>
            <a:endParaRPr lang="ru-RU" sz="1200">
              <a:latin typeface="Arial" charset="0"/>
            </a:endParaRPr>
          </a:p>
          <a:p>
            <a:pPr eaLnBrk="0" hangingPunct="0"/>
            <a:r>
              <a:rPr lang="ru-RU" sz="1200">
                <a:latin typeface="Calibri" pitchFamily="34" charset="0"/>
                <a:cs typeface="Times New Roman" pitchFamily="18" charset="0"/>
              </a:rPr>
              <a:t>Каждая команда становится в две колонны. Между колоннами протянуть скакалку, за которую держаться все участники команды. По сигналу «гусеница», команда, бежит до ориентира, обегает его и возвращается к линии старта. Побеждает команда, первой пришедшая к финишу.</a:t>
            </a:r>
            <a:endParaRPr lang="ru-RU" sz="1200">
              <a:latin typeface="Arial" charset="0"/>
            </a:endParaRPr>
          </a:p>
          <a:p>
            <a:pPr eaLnBrk="0" hangingPunct="0"/>
            <a:r>
              <a:rPr lang="ru-RU" sz="1200">
                <a:latin typeface="Calibri" pitchFamily="34" charset="0"/>
                <a:cs typeface="Times New Roman" pitchFamily="18" charset="0"/>
              </a:rPr>
              <a:t>2. Эстафета «Кенгуру».</a:t>
            </a:r>
            <a:endParaRPr lang="ru-RU" sz="1200">
              <a:latin typeface="Arial" charset="0"/>
            </a:endParaRPr>
          </a:p>
          <a:p>
            <a:pPr eaLnBrk="0" hangingPunct="0"/>
            <a:r>
              <a:rPr lang="ru-RU" sz="1200">
                <a:latin typeface="Calibri" pitchFamily="34" charset="0"/>
                <a:cs typeface="Times New Roman" pitchFamily="18" charset="0"/>
              </a:rPr>
              <a:t>Первый игрок, зажав мяч между ног и держа в руках 1 мяч, прыжками достигает ориентира, обегает его, возвращаются в команду и передает мячи следующему игроку. Выигрывает команда быстрее справившаяся с заданием (участвуют и дети и родители). Подведение итогов.</a:t>
            </a:r>
            <a:endParaRPr lang="ru-RU" sz="1200">
              <a:latin typeface="Arial" charset="0"/>
            </a:endParaRPr>
          </a:p>
          <a:p>
            <a:pPr eaLnBrk="0" hangingPunct="0"/>
            <a:r>
              <a:rPr lang="ru-RU" sz="1200">
                <a:latin typeface="Calibri" pitchFamily="34" charset="0"/>
                <a:cs typeface="Times New Roman" pitchFamily="18" charset="0"/>
              </a:rPr>
              <a:t>3. Эстафета «Вдвоем на трех ногах».</a:t>
            </a:r>
            <a:endParaRPr lang="ru-RU" sz="1200">
              <a:latin typeface="Arial" charset="0"/>
            </a:endParaRPr>
          </a:p>
          <a:p>
            <a:pPr eaLnBrk="0" hangingPunct="0"/>
            <a:r>
              <a:rPr lang="ru-RU" sz="1200">
                <a:latin typeface="Calibri" pitchFamily="34" charset="0"/>
                <a:cs typeface="Times New Roman" pitchFamily="18" charset="0"/>
              </a:rPr>
              <a:t>Надеть резинку на ноги следующим образом. Ребенок вставляет правую ногу в резинку, а родитель левую. Взяться за руки. По команде «Марш» добежать до ориентира, обогнуть его, вернуться в команду и передать резинку следующей паре. Побеждает команда быстрее справившаяся с заданием. Подведение итогов.</a:t>
            </a:r>
            <a:endParaRPr lang="ru-RU" sz="1200">
              <a:latin typeface="Arial" charset="0"/>
            </a:endParaRPr>
          </a:p>
          <a:p>
            <a:pPr eaLnBrk="0" hangingPunct="0"/>
            <a:r>
              <a:rPr lang="ru-RU" sz="1200">
                <a:latin typeface="Calibri" pitchFamily="34" charset="0"/>
                <a:cs typeface="Times New Roman" pitchFamily="18" charset="0"/>
              </a:rPr>
              <a:t>4. Эстафета «Прыжки в мешках».</a:t>
            </a:r>
            <a:endParaRPr lang="ru-RU" sz="1200">
              <a:latin typeface="Arial" charset="0"/>
            </a:endParaRPr>
          </a:p>
          <a:p>
            <a:pPr eaLnBrk="0" hangingPunct="0"/>
            <a:r>
              <a:rPr lang="ru-RU" sz="1200">
                <a:latin typeface="Calibri" pitchFamily="34" charset="0"/>
                <a:cs typeface="Times New Roman" pitchFamily="18" charset="0"/>
              </a:rPr>
              <a:t>Участвуют дети и родители. Подведение итогов.</a:t>
            </a:r>
            <a:endParaRPr lang="ru-RU" sz="1200">
              <a:latin typeface="Arial" charset="0"/>
            </a:endParaRPr>
          </a:p>
          <a:p>
            <a:pPr eaLnBrk="0" hangingPunct="0"/>
            <a:r>
              <a:rPr lang="ru-RU" sz="1200">
                <a:latin typeface="Calibri" pitchFamily="34" charset="0"/>
                <a:cs typeface="Times New Roman" pitchFamily="18" charset="0"/>
              </a:rPr>
              <a:t>5. Аттракцион «Мишки и шишки».</a:t>
            </a:r>
            <a:endParaRPr lang="ru-RU" sz="1200">
              <a:latin typeface="Arial" charset="0"/>
            </a:endParaRPr>
          </a:p>
          <a:p>
            <a:pPr eaLnBrk="0" hangingPunct="0"/>
            <a:r>
              <a:rPr lang="ru-RU" sz="1200">
                <a:latin typeface="Calibri" pitchFamily="34" charset="0"/>
                <a:cs typeface="Times New Roman" pitchFamily="18" charset="0"/>
              </a:rPr>
              <a:t>Рассыпать на земле шарики (шишки). Раздать каждой команде пару боксерских перчаток. По команде «начали» первый родитель надевает боксерские перчатки своему ребенку. Ребенок бежит, подбирает «лапами медведя», «шишки» возвращается в команду «шишку» кладет в корзину и передает перчатки следующей паре участников. Побеждает команда, которая соберет полную корзину первой. Подведение итогов.</a:t>
            </a:r>
            <a:endParaRPr lang="ru-RU" sz="1200">
              <a:latin typeface="Arial" charset="0"/>
            </a:endParaRPr>
          </a:p>
          <a:p>
            <a:pPr eaLnBrk="0" hangingPunct="0"/>
            <a:r>
              <a:rPr lang="ru-RU" sz="1200">
                <a:latin typeface="Calibri" pitchFamily="34" charset="0"/>
                <a:cs typeface="Times New Roman" pitchFamily="18" charset="0"/>
              </a:rPr>
              <a:t>6. Аттракцион «Хомяки».</a:t>
            </a:r>
            <a:endParaRPr lang="ru-RU" sz="1200">
              <a:latin typeface="Arial" charset="0"/>
            </a:endParaRPr>
          </a:p>
          <a:p>
            <a:pPr eaLnBrk="0" hangingPunct="0"/>
            <a:r>
              <a:rPr lang="ru-RU" sz="1200">
                <a:latin typeface="Calibri" pitchFamily="34" charset="0"/>
                <a:cs typeface="Times New Roman" pitchFamily="18" charset="0"/>
              </a:rPr>
              <a:t>На середине игрового поля ставится бассейн с надувными шариками. От каждой команды выбрать двух участников папу и маму. По команде «марш» дети этих родителей бегут до бассейна, берут шарики, сколько могут унести и бегут к своим родителям. Мама и папа прячут шарики под одежду. Игра продолжается до команды «Стоп игра». Побеждает та команда, у которой больше шаров. Лопнувшие шары не считаются. Подведение итогов.</a:t>
            </a:r>
            <a:endParaRPr lang="ru-RU" sz="1200">
              <a:latin typeface="Arial" charset="0"/>
            </a:endParaRPr>
          </a:p>
          <a:p>
            <a:pPr eaLnBrk="0" hangingPunct="0"/>
            <a:r>
              <a:rPr lang="ru-RU" sz="1200">
                <a:latin typeface="Calibri" pitchFamily="34" charset="0"/>
                <a:cs typeface="Times New Roman" pitchFamily="18" charset="0"/>
              </a:rPr>
              <a:t>7. Аттракцион для родителей «Перетягивание каната».</a:t>
            </a:r>
            <a:endParaRPr lang="ru-RU" sz="1200">
              <a:latin typeface="Arial" charset="0"/>
            </a:endParaRPr>
          </a:p>
          <a:p>
            <a:pPr eaLnBrk="0" hangingPunct="0"/>
            <a:r>
              <a:rPr lang="ru-RU" sz="1200">
                <a:latin typeface="Calibri" pitchFamily="34" charset="0"/>
                <a:cs typeface="Times New Roman" pitchFamily="18" charset="0"/>
              </a:rPr>
              <a:t>Подведение итогов.</a:t>
            </a:r>
            <a:endParaRPr lang="ru-RU" sz="1200">
              <a:latin typeface="Arial" charset="0"/>
            </a:endParaRPr>
          </a:p>
          <a:p>
            <a:pPr eaLnBrk="0" hangingPunct="0"/>
            <a:r>
              <a:rPr lang="ru-RU" sz="1200">
                <a:latin typeface="Calibri" pitchFamily="34" charset="0"/>
                <a:cs typeface="Times New Roman" pitchFamily="18" charset="0"/>
              </a:rPr>
              <a:t>Подведение итогов праздника (грамоты). Загадки про спорт - отгадывают все.</a:t>
            </a:r>
            <a:endParaRPr lang="ru-RU" sz="1200">
              <a:latin typeface="Arial" charset="0"/>
            </a:endParaRPr>
          </a:p>
          <a:p>
            <a:pPr eaLnBrk="0" hangingPunct="0"/>
            <a:r>
              <a:rPr lang="ru-RU" sz="1200">
                <a:latin typeface="Calibri" pitchFamily="34" charset="0"/>
                <a:cs typeface="Times New Roman" pitchFamily="18" charset="0"/>
              </a:rPr>
              <a:t>Награждение участников (грамотами и подарками).</a:t>
            </a:r>
            <a:endParaRPr lang="ru-RU" sz="1200">
              <a:latin typeface="Arial" charset="0"/>
            </a:endParaRPr>
          </a:p>
          <a:p>
            <a:pPr eaLnBrk="0" hangingPunct="0"/>
            <a:r>
              <a:rPr lang="ru-RU" sz="1200">
                <a:latin typeface="Calibri" pitchFamily="34" charset="0"/>
                <a:cs typeface="Times New Roman" pitchFamily="18" charset="0"/>
              </a:rPr>
              <a:t>Слово методисту ДОУ.</a:t>
            </a:r>
            <a:endParaRPr lang="ru-RU" sz="1200">
              <a:latin typeface="Arial" charset="0"/>
            </a:endParaRPr>
          </a:p>
          <a:p>
            <a:pPr eaLnBrk="0" hangingPunct="0"/>
            <a:r>
              <a:rPr lang="ru-RU" sz="1200">
                <a:latin typeface="Calibri" pitchFamily="34" charset="0"/>
                <a:cs typeface="Times New Roman" pitchFamily="18" charset="0"/>
              </a:rPr>
              <a:t>В заключение нашего праздника давайте все вместе (хором) прочитаем стихотворение:</a:t>
            </a:r>
            <a:endParaRPr lang="ru-RU" sz="1200">
              <a:latin typeface="Arial" charset="0"/>
            </a:endParaRPr>
          </a:p>
          <a:p>
            <a:pPr eaLnBrk="0" hangingPunct="0"/>
            <a:r>
              <a:rPr lang="ru-RU" sz="1200">
                <a:latin typeface="Calibri" pitchFamily="34" charset="0"/>
                <a:cs typeface="Times New Roman" pitchFamily="18" charset="0"/>
              </a:rPr>
              <a:t>Пусть все это только игра,</a:t>
            </a:r>
            <a:endParaRPr lang="ru-RU" sz="1200">
              <a:latin typeface="Arial" charset="0"/>
            </a:endParaRPr>
          </a:p>
          <a:p>
            <a:pPr eaLnBrk="0" hangingPunct="0"/>
            <a:r>
              <a:rPr lang="ru-RU" sz="1200">
                <a:latin typeface="Calibri" pitchFamily="34" charset="0"/>
                <a:cs typeface="Times New Roman" pitchFamily="18" charset="0"/>
              </a:rPr>
              <a:t>Но ею сказать мы хотели:</a:t>
            </a:r>
            <a:endParaRPr lang="ru-RU" sz="1200">
              <a:latin typeface="Arial" charset="0"/>
            </a:endParaRPr>
          </a:p>
          <a:p>
            <a:pPr eaLnBrk="0" hangingPunct="0"/>
            <a:r>
              <a:rPr lang="ru-RU" sz="1200">
                <a:latin typeface="Calibri" pitchFamily="34" charset="0"/>
                <a:cs typeface="Times New Roman" pitchFamily="18" charset="0"/>
              </a:rPr>
              <a:t>Великое чудо - семья!</a:t>
            </a:r>
            <a:endParaRPr lang="ru-RU" sz="1200">
              <a:latin typeface="Arial" charset="0"/>
            </a:endParaRPr>
          </a:p>
          <a:p>
            <a:pPr eaLnBrk="0" hangingPunct="0"/>
            <a:r>
              <a:rPr lang="ru-RU" sz="1200">
                <a:latin typeface="Calibri" pitchFamily="34" charset="0"/>
                <a:cs typeface="Times New Roman" pitchFamily="18" charset="0"/>
              </a:rPr>
              <a:t>Храните ее, берегите ее!</a:t>
            </a:r>
            <a:endParaRPr lang="ru-RU" sz="1200">
              <a:latin typeface="Arial" charset="0"/>
            </a:endParaRPr>
          </a:p>
          <a:p>
            <a:pPr eaLnBrk="0" hangingPunct="0"/>
            <a:r>
              <a:rPr lang="ru-RU" sz="1200">
                <a:latin typeface="Calibri" pitchFamily="34" charset="0"/>
                <a:cs typeface="Times New Roman" pitchFamily="18" charset="0"/>
              </a:rPr>
              <a:t>Нет в жизни важнее цели!!!</a:t>
            </a:r>
            <a:endParaRPr lang="ru-RU" sz="1200">
              <a:latin typeface="Arial" charset="0"/>
            </a:endParaRPr>
          </a:p>
          <a:p>
            <a:pPr eaLnBrk="0" hangingPunct="0"/>
            <a:r>
              <a:rPr lang="ru-RU" sz="1200">
                <a:latin typeface="Calibri" pitchFamily="34" charset="0"/>
                <a:cs typeface="Times New Roman" pitchFamily="18" charset="0"/>
              </a:rPr>
              <a:t>Ведущий: На этом наш праздник подошел к концу. До свиданья!</a:t>
            </a:r>
            <a:endParaRPr lang="ru-RU" sz="1200">
              <a:latin typeface="Arial" charset="0"/>
            </a:endParaRPr>
          </a:p>
          <a:p>
            <a:pPr eaLnBrk="0" hangingPunct="0"/>
            <a:r>
              <a:rPr lang="ru-RU" sz="1200">
                <a:latin typeface="Calibri" pitchFamily="34" charset="0"/>
                <a:cs typeface="Times New Roman" pitchFamily="18" charset="0"/>
              </a:rPr>
              <a:t>Выход участников и болельщиков со спортивной площадки.</a:t>
            </a:r>
            <a:endParaRPr lang="ru-RU" sz="1200">
              <a:latin typeface="Arial"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00">
            <a:alpha val="50195"/>
          </a:srgbClr>
        </a:solidFill>
        <a:effectLst/>
      </p:bgPr>
    </p:bg>
    <p:spTree>
      <p:nvGrpSpPr>
        <p:cNvPr id="1" name=""/>
        <p:cNvGrpSpPr/>
        <p:nvPr/>
      </p:nvGrpSpPr>
      <p:grpSpPr>
        <a:xfrm>
          <a:off x="0" y="0"/>
          <a:ext cx="0" cy="0"/>
          <a:chOff x="0" y="0"/>
          <a:chExt cx="0" cy="0"/>
        </a:xfrm>
      </p:grpSpPr>
      <p:sp>
        <p:nvSpPr>
          <p:cNvPr id="27650" name="Заголовок 1"/>
          <p:cNvSpPr>
            <a:spLocks noGrp="1"/>
          </p:cNvSpPr>
          <p:nvPr>
            <p:ph type="title" idx="4294967295"/>
          </p:nvPr>
        </p:nvSpPr>
        <p:spPr>
          <a:xfrm>
            <a:off x="342900" y="366713"/>
            <a:ext cx="6172200" cy="6705600"/>
          </a:xfrm>
        </p:spPr>
        <p:txBody>
          <a:bodyPr anchor="ctr"/>
          <a:lstStyle/>
          <a:p>
            <a:r>
              <a:rPr lang="ru-RU" b="1">
                <a:latin typeface="Times New Roman" pitchFamily="18" charset="0"/>
                <a:cs typeface="Times New Roman" pitchFamily="18" charset="0"/>
              </a:rPr>
              <a:t>Консультация для родителей (законных представителей)</a:t>
            </a:r>
            <a:br>
              <a:rPr lang="ru-RU" b="1">
                <a:latin typeface="Times New Roman" pitchFamily="18" charset="0"/>
                <a:cs typeface="Times New Roman" pitchFamily="18" charset="0"/>
              </a:rPr>
            </a:br>
            <a:r>
              <a:rPr lang="ru-RU" b="1">
                <a:latin typeface="Times New Roman" pitchFamily="18" charset="0"/>
                <a:cs typeface="Times New Roman" pitchFamily="18" charset="0"/>
              </a:rPr>
              <a:t>"Организация двигательной деятельности детей на прогулке". </a:t>
            </a:r>
            <a:r>
              <a:rPr lang="ru-RU">
                <a:latin typeface="Times New Roman" pitchFamily="18" charset="0"/>
                <a:cs typeface="Times New Roman" pitchFamily="18" charset="0"/>
              </a:rPr>
              <a:t/>
            </a:r>
            <a:br>
              <a:rPr lang="ru-RU">
                <a:latin typeface="Times New Roman" pitchFamily="18" charset="0"/>
                <a:cs typeface="Times New Roman" pitchFamily="18" charset="0"/>
              </a:rPr>
            </a:br>
            <a:endParaRPr lang="ru-RU">
              <a:latin typeface="Times New Roman" pitchFamily="18" charset="0"/>
              <a:cs typeface="Times New Roman" pitchFamily="18"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alpha val="50195"/>
          </a:srgbClr>
        </a:solidFill>
        <a:effectLst/>
      </p:bgPr>
    </p:bg>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285750" y="519113"/>
            <a:ext cx="6238875" cy="5510212"/>
          </a:xfrm>
          <a:prstGeom prst="rect">
            <a:avLst/>
          </a:prstGeom>
          <a:noFill/>
          <a:ln w="9525">
            <a:noFill/>
            <a:miter lim="800000"/>
            <a:headEnd/>
            <a:tailEnd/>
          </a:ln>
        </p:spPr>
        <p:txBody>
          <a:bodyPr anchor="ctr">
            <a:spAutoFit/>
          </a:bodyPr>
          <a:lstStyle/>
          <a:p>
            <a:pPr algn="just"/>
            <a:r>
              <a:rPr lang="ru-RU" sz="1600" b="1">
                <a:latin typeface="Times New Roman" pitchFamily="18" charset="0"/>
                <a:cs typeface="Times New Roman" pitchFamily="18" charset="0"/>
              </a:rPr>
              <a:t>Утренняя прогулка</a:t>
            </a:r>
            <a:r>
              <a:rPr lang="ru-RU" sz="1600">
                <a:latin typeface="Times New Roman" pitchFamily="18" charset="0"/>
                <a:cs typeface="Times New Roman" pitchFamily="18" charset="0"/>
              </a:rPr>
              <a:t> – наиболее благоприятное время для проведения подвижных игр и физических упражнений. Их количество и содержание зависят от общего распорядка и могут быть различными в разные дни недели. Так, в дни  проведения физкультурных занятий в зале, на прогулке с  детьми организуется одна подвижная  игра и какое-либо физическое упражнение. Их продолжительность в старшей группе в среднем составляет 15-20 мин., в подготовительной группе- 20-25 мин.</a:t>
            </a:r>
          </a:p>
          <a:p>
            <a:pPr algn="just" eaLnBrk="0" hangingPunct="0"/>
            <a:r>
              <a:rPr lang="ru-RU" sz="1600">
                <a:latin typeface="Times New Roman" pitchFamily="18" charset="0"/>
                <a:cs typeface="Times New Roman" pitchFamily="18" charset="0"/>
              </a:rPr>
              <a:t>В другие дни, когда физкультурные занятия не проводятся, планируются подвижная игра, спортивное упражнение и упражнение в основном виде движения.</a:t>
            </a:r>
          </a:p>
          <a:p>
            <a:pPr algn="just" eaLnBrk="0" hangingPunct="0"/>
            <a:r>
              <a:rPr lang="ru-RU" sz="1600">
                <a:latin typeface="Times New Roman" pitchFamily="18" charset="0"/>
                <a:cs typeface="Times New Roman" pitchFamily="18" charset="0"/>
              </a:rPr>
              <a:t>Их продолжительность составляет в старшей группе25-30 мин, в подготовительной 30-35 мин.</a:t>
            </a:r>
          </a:p>
          <a:p>
            <a:pPr algn="just" eaLnBrk="0" hangingPunct="0"/>
            <a:r>
              <a:rPr lang="ru-RU" sz="1600">
                <a:latin typeface="Times New Roman" pitchFamily="18" charset="0"/>
                <a:cs typeface="Times New Roman" pitchFamily="18" charset="0"/>
              </a:rPr>
              <a:t>Выбор времени  проведения игр и упражнений на прогулке зависит от предшествующей работы в группе. Если физкультурное или музыкальное занятие проводилось в первой половине дня, то желательно организовывать игры и упражнения в середине или в конце прогулки, а в самом начале предоставить детям  возможность самостоятельно поиграть, поупражняться с разнообразными пособиями. В остальные дни целесообразно организовывать двигательную деятельность детей в начале прогулки, что позволит обогатить содержание их самостоятельной деятельности.</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00000">
            <a:alpha val="58823"/>
          </a:srgbClr>
        </a:solidFill>
        <a:effectLst/>
      </p:bgPr>
    </p:bg>
    <p:spTree>
      <p:nvGrpSpPr>
        <p:cNvPr id="1" name=""/>
        <p:cNvGrpSpPr/>
        <p:nvPr/>
      </p:nvGrpSpPr>
      <p:grpSpPr>
        <a:xfrm>
          <a:off x="0" y="0"/>
          <a:ext cx="0" cy="0"/>
          <a:chOff x="0" y="0"/>
          <a:chExt cx="0" cy="0"/>
        </a:xfrm>
      </p:grpSpPr>
      <p:sp>
        <p:nvSpPr>
          <p:cNvPr id="29698" name="Заголовок 1"/>
          <p:cNvSpPr>
            <a:spLocks noGrp="1"/>
          </p:cNvSpPr>
          <p:nvPr>
            <p:ph type="title" idx="4294967295"/>
          </p:nvPr>
        </p:nvSpPr>
        <p:spPr>
          <a:xfrm>
            <a:off x="342900" y="366713"/>
            <a:ext cx="6172200" cy="7419975"/>
          </a:xfrm>
        </p:spPr>
        <p:txBody>
          <a:bodyPr anchor="ctr"/>
          <a:lstStyle/>
          <a:p>
            <a:r>
              <a:rPr lang="ru-RU" sz="3600" b="1">
                <a:solidFill>
                  <a:srgbClr val="17375E"/>
                </a:solidFill>
                <a:latin typeface="Times New Roman" pitchFamily="18" charset="0"/>
                <a:cs typeface="Times New Roman" pitchFamily="18" charset="0"/>
              </a:rPr>
              <a:t>Методические рекомендации для воспитателей по организации двигательной деятельности детей младшего дошкольного возраста</a:t>
            </a:r>
            <a:r>
              <a:rPr lang="ru-RU" sz="3600">
                <a:solidFill>
                  <a:srgbClr val="17375E"/>
                </a:solidFill>
                <a:latin typeface="Times New Roman" pitchFamily="18" charset="0"/>
                <a:cs typeface="Times New Roman" pitchFamily="18" charset="0"/>
              </a:rPr>
              <a:t/>
            </a:r>
            <a:br>
              <a:rPr lang="ru-RU" sz="3600">
                <a:solidFill>
                  <a:srgbClr val="17375E"/>
                </a:solidFill>
                <a:latin typeface="Times New Roman" pitchFamily="18" charset="0"/>
                <a:cs typeface="Times New Roman" pitchFamily="18" charset="0"/>
              </a:rPr>
            </a:br>
            <a:r>
              <a:rPr lang="ru-RU" sz="3600" b="1" u="sng">
                <a:solidFill>
                  <a:srgbClr val="17375E"/>
                </a:solidFill>
                <a:latin typeface="Times New Roman" pitchFamily="18" charset="0"/>
                <a:cs typeface="Times New Roman" pitchFamily="18" charset="0"/>
              </a:rPr>
              <a:t>При подборе и организации игр и физических упражнений на прогулке необходимо</a:t>
            </a:r>
            <a:r>
              <a:rPr lang="ru-RU" sz="3600">
                <a:solidFill>
                  <a:srgbClr val="17375E"/>
                </a:solidFill>
                <a:latin typeface="Times New Roman" pitchFamily="18" charset="0"/>
                <a:cs typeface="Times New Roman" pitchFamily="18" charset="0"/>
              </a:rPr>
              <a:t>:</a:t>
            </a:r>
            <a:br>
              <a:rPr lang="ru-RU" sz="3600">
                <a:solidFill>
                  <a:srgbClr val="17375E"/>
                </a:solidFill>
                <a:latin typeface="Times New Roman" pitchFamily="18" charset="0"/>
                <a:cs typeface="Times New Roman" pitchFamily="18" charset="0"/>
              </a:rPr>
            </a:br>
            <a:endParaRPr lang="ru-RU" sz="3600">
              <a:solidFill>
                <a:srgbClr val="17375E"/>
              </a:solidFill>
              <a:latin typeface="Times New Roman" pitchFamily="18" charset="0"/>
              <a:cs typeface="Times New Roman" pitchFamily="18"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00000">
            <a:alpha val="49019"/>
          </a:srgbClr>
        </a:solidFill>
        <a:effectLst/>
      </p:bgPr>
    </p:bg>
    <p:spTree>
      <p:nvGrpSpPr>
        <p:cNvPr id="1" name=""/>
        <p:cNvGrpSpPr/>
        <p:nvPr/>
      </p:nvGrpSpPr>
      <p:grpSpPr>
        <a:xfrm>
          <a:off x="0" y="0"/>
          <a:ext cx="0" cy="0"/>
          <a:chOff x="0" y="0"/>
          <a:chExt cx="0" cy="0"/>
        </a:xfrm>
      </p:grpSpPr>
      <p:sp>
        <p:nvSpPr>
          <p:cNvPr id="30722" name="Rectangle 1"/>
          <p:cNvSpPr>
            <a:spLocks noChangeArrowheads="1"/>
          </p:cNvSpPr>
          <p:nvPr/>
        </p:nvSpPr>
        <p:spPr bwMode="auto">
          <a:xfrm>
            <a:off x="142875" y="142875"/>
            <a:ext cx="6715125" cy="7294563"/>
          </a:xfrm>
          <a:prstGeom prst="rect">
            <a:avLst/>
          </a:prstGeom>
          <a:noFill/>
          <a:ln w="9525">
            <a:noFill/>
            <a:miter lim="800000"/>
            <a:headEnd/>
            <a:tailEnd/>
          </a:ln>
        </p:spPr>
        <p:txBody>
          <a:bodyPr anchor="ctr">
            <a:spAutoFit/>
          </a:bodyPr>
          <a:lstStyle/>
          <a:p>
            <a:pPr>
              <a:buFontTx/>
              <a:buChar char="•"/>
              <a:tabLst>
                <a:tab pos="457200" algn="l"/>
              </a:tabLst>
            </a:pPr>
            <a:r>
              <a:rPr lang="ru-RU" sz="1200">
                <a:latin typeface="Calibri" pitchFamily="34" charset="0"/>
                <a:cs typeface="Calibri" pitchFamily="34" charset="0"/>
              </a:rPr>
              <a:t>учитывать сложность игр и упражнений, сочетание их между собой,  соответствие уровню подготовленности детей;</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подвижные игры и упражнения должны соответствовать времени года и состоянию погоды;</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предусматривать разные приемы выбора детей на ответственные роли;</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предлагать детям варианты усложнения упражнений и подвижных игр;</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использовать разные способы организации детей;</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заботиться о рациональном использовании оборудования и инвентаря, предметов окружающей среды;</a:t>
            </a:r>
            <a:endParaRPr lang="ru-RU" sz="1200">
              <a:latin typeface="Arial" charset="0"/>
            </a:endParaRPr>
          </a:p>
          <a:p>
            <a:pPr eaLnBrk="0" hangingPunct="0">
              <a:buFontTx/>
              <a:buChar char="•"/>
              <a:tabLst>
                <a:tab pos="457200" algn="l"/>
              </a:tabLst>
            </a:pPr>
            <a:r>
              <a:rPr lang="ru-RU" sz="1200">
                <a:latin typeface="Calibri" pitchFamily="34" charset="0"/>
                <a:cs typeface="Calibri" pitchFamily="34" charset="0"/>
              </a:rPr>
              <a:t>стремиться к созданию хорошей дружеской атмосферы, располагающей детей к непринужденному участию в различных играх и упражнениях, к проявлению активности, творческой инициативы.</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При проведении игр и упражнений следует использовать разные способы организации </a:t>
            </a:r>
            <a:r>
              <a:rPr lang="ru-RU" sz="1200" b="1">
                <a:latin typeface="Calibri" pitchFamily="34" charset="0"/>
                <a:cs typeface="Times New Roman" pitchFamily="18" charset="0"/>
              </a:rPr>
              <a:t>(фронтальный, групповой, индивидуальный),</a:t>
            </a:r>
            <a:r>
              <a:rPr lang="ru-RU" sz="1200">
                <a:latin typeface="Calibri" pitchFamily="34" charset="0"/>
                <a:cs typeface="Times New Roman" pitchFamily="18" charset="0"/>
              </a:rPr>
              <a:t> учитывая при этом  индивидуальные особенности детей. Применение группового способа организации является наиболее важным при сочетании процесса обучения и совершенствования двигательных навыков. При этом одна группа детей осваивает новый вид движения под руководством воспитателя, в то время как другие  дети самостоятельно упражняются в хорошо знакомых движениях. В связи с особенностями выполнения некоторых движений(лазание по гимнастической лестнице, упражнения в равновесии, прыжки в длину и в  высоту с разбега) используется поточный и  индивидуальные способы.</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Сочетание разных способов организации значительно повышает эффективность проведения игр и упражнений во время прогулки,</a:t>
            </a:r>
            <a:endParaRPr lang="ru-RU" sz="1200">
              <a:latin typeface="Arial" charset="0"/>
            </a:endParaRPr>
          </a:p>
          <a:p>
            <a:pPr eaLnBrk="0" hangingPunct="0">
              <a:tabLst>
                <a:tab pos="457200" algn="l"/>
              </a:tabLst>
            </a:pPr>
            <a:r>
              <a:rPr lang="ru-RU" sz="1200" b="1">
                <a:latin typeface="Calibri" pitchFamily="34" charset="0"/>
                <a:cs typeface="Times New Roman" pitchFamily="18" charset="0"/>
              </a:rPr>
              <a:t>Например</a:t>
            </a:r>
            <a:r>
              <a:rPr lang="ru-RU" sz="1200">
                <a:latin typeface="Calibri" pitchFamily="34" charset="0"/>
                <a:cs typeface="Times New Roman" pitchFamily="18" charset="0"/>
              </a:rPr>
              <a:t>, упражнение в лазании выполняется детьми поочередно, а упражнение с мячами - фронтально, т.е. со всеми детьми одновременно.</a:t>
            </a:r>
            <a:endParaRPr lang="ru-RU" sz="1200">
              <a:latin typeface="Arial" charset="0"/>
            </a:endParaRPr>
          </a:p>
          <a:p>
            <a:pPr eaLnBrk="0" hangingPunct="0">
              <a:tabLst>
                <a:tab pos="457200" algn="l"/>
              </a:tabLst>
            </a:pPr>
            <a:r>
              <a:rPr lang="ru-RU" sz="1200" b="1">
                <a:latin typeface="Calibri" pitchFamily="34" charset="0"/>
                <a:cs typeface="Times New Roman" pitchFamily="18" charset="0"/>
              </a:rPr>
              <a:t>Подвижную игру </a:t>
            </a:r>
            <a:r>
              <a:rPr lang="ru-RU" sz="1200">
                <a:latin typeface="Calibri" pitchFamily="34" charset="0"/>
                <a:cs typeface="Times New Roman" pitchFamily="18" charset="0"/>
              </a:rPr>
              <a:t>воспитатель может проводить со всей группой  и повторять ее 3 -5 раз. Общая длительность игры составляет 10 -12 мин.</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Если игра хорошо знакома детям, то  воспитатель предоставляет им самим вспомнить и рассказать содержание игры, уточнить правила. Педагог обращает внимание лишь на важные моменты, от которых зависят ход игры и выполнение правил. При разучивании новой подвижной игры необходимо четко, лаконично объяснить ее содержание .Отдельные моменты можно показать и даже проиграть.</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После объяснения воспитатель сразу переходит к игре и по ходу игры уточняет то, что недостаточно хорошо запомнили дети. Активное участие в игре воспитателя (в любой роли) доставляет детям много радости, вносит оживление и повышает интерес.</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В подвижных играх ведущие роли выполняют сами дети. При организации игр соревновательного  характера, игр-эстафет важная роль принадлежит воспитателю, который должен помочь детям разделиться на команды, подобрав их с учетом уровня двигательной активности и физической подготовленности.</a:t>
            </a:r>
            <a:endParaRPr lang="ru-RU" sz="1200">
              <a:latin typeface="Arial" charset="0"/>
            </a:endParaRPr>
          </a:p>
          <a:p>
            <a:pPr eaLnBrk="0" hangingPunct="0">
              <a:tabLst>
                <a:tab pos="457200" algn="l"/>
              </a:tabLst>
            </a:pPr>
            <a:r>
              <a:rPr lang="ru-RU" sz="1200">
                <a:latin typeface="Calibri" pitchFamily="34" charset="0"/>
                <a:cs typeface="Times New Roman" pitchFamily="18" charset="0"/>
              </a:rPr>
              <a:t>В процессе игры педагог следит за выполнением всех заданий, за взаимоотнашениями детей.</a:t>
            </a:r>
            <a:endParaRPr lang="ru-RU" sz="1200">
              <a:latin typeface="Arial"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sp>
        <p:nvSpPr>
          <p:cNvPr id="31746" name="Заголовок 1"/>
          <p:cNvSpPr>
            <a:spLocks noGrp="1"/>
          </p:cNvSpPr>
          <p:nvPr>
            <p:ph type="title" idx="4294967295"/>
          </p:nvPr>
        </p:nvSpPr>
        <p:spPr>
          <a:xfrm>
            <a:off x="342900" y="366713"/>
            <a:ext cx="6172200" cy="6491287"/>
          </a:xfrm>
        </p:spPr>
        <p:txBody>
          <a:bodyPr anchor="ctr"/>
          <a:lstStyle/>
          <a:p>
            <a:r>
              <a:rPr lang="ru-RU" b="1">
                <a:latin typeface="Times New Roman" pitchFamily="18" charset="0"/>
                <a:cs typeface="Times New Roman" pitchFamily="18" charset="0"/>
              </a:rPr>
              <a:t>МЕТОДИЧЕСКИЕ РЕКОМЕНДАЦИИ ПО ПРОВЕДЕНИЮ ПРОГУЛКИ С ПОВЫШЕННОЙ ДВИГАТЕЛЬНОЙ АКТИВНОСТЬЮ. </a:t>
            </a:r>
            <a:r>
              <a:rPr lang="ru-RU"/>
              <a:t/>
            </a:r>
            <a:br>
              <a:rPr lang="ru-RU"/>
            </a:br>
            <a:endParaRPr lang="ru-RU"/>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9AB5E4"/>
            </a:gs>
            <a:gs pos="50000">
              <a:srgbClr val="C2D1ED"/>
            </a:gs>
            <a:gs pos="100000">
              <a:srgbClr val="E1E8F5"/>
            </a:gs>
          </a:gsLst>
          <a:lin ang="2700000" scaled="1"/>
        </a:gradFill>
        <a:effectLst/>
      </p:bgPr>
    </p:bg>
    <p:spTree>
      <p:nvGrpSpPr>
        <p:cNvPr id="1" name=""/>
        <p:cNvGrpSpPr/>
        <p:nvPr/>
      </p:nvGrpSpPr>
      <p:grpSpPr>
        <a:xfrm>
          <a:off x="0" y="0"/>
          <a:ext cx="0" cy="0"/>
          <a:chOff x="0" y="0"/>
          <a:chExt cx="0" cy="0"/>
        </a:xfrm>
      </p:grpSpPr>
      <p:sp>
        <p:nvSpPr>
          <p:cNvPr id="14338" name="Заголовок 1"/>
          <p:cNvSpPr>
            <a:spLocks noGrp="1"/>
          </p:cNvSpPr>
          <p:nvPr>
            <p:ph type="title" idx="4294967295"/>
          </p:nvPr>
        </p:nvSpPr>
        <p:spPr>
          <a:xfrm>
            <a:off x="342900" y="366713"/>
            <a:ext cx="6172200" cy="6562725"/>
          </a:xfrm>
        </p:spPr>
        <p:txBody>
          <a:bodyPr anchor="ctr"/>
          <a:lstStyle/>
          <a:p>
            <a:r>
              <a:rPr lang="ru-RU" sz="3600" b="1">
                <a:solidFill>
                  <a:srgbClr val="17375E"/>
                </a:solidFill>
                <a:latin typeface="Times New Roman" pitchFamily="18" charset="0"/>
                <a:cs typeface="Times New Roman" pitchFamily="18" charset="0"/>
              </a:rPr>
              <a:t>Беседа </a:t>
            </a:r>
            <a:br>
              <a:rPr lang="ru-RU" sz="3600" b="1">
                <a:solidFill>
                  <a:srgbClr val="17375E"/>
                </a:solidFill>
                <a:latin typeface="Times New Roman" pitchFamily="18" charset="0"/>
                <a:cs typeface="Times New Roman" pitchFamily="18" charset="0"/>
              </a:rPr>
            </a:br>
            <a:r>
              <a:rPr lang="ru-RU" sz="3600" b="1">
                <a:solidFill>
                  <a:srgbClr val="17375E"/>
                </a:solidFill>
                <a:latin typeface="Times New Roman" pitchFamily="18" charset="0"/>
                <a:cs typeface="Times New Roman" pitchFamily="18" charset="0"/>
              </a:rPr>
              <a:t>«Значение режима дня в жизни дошкольника»</a:t>
            </a:r>
            <a:br>
              <a:rPr lang="ru-RU" sz="3600" b="1">
                <a:solidFill>
                  <a:srgbClr val="17375E"/>
                </a:solidFill>
                <a:latin typeface="Times New Roman" pitchFamily="18" charset="0"/>
                <a:cs typeface="Times New Roman" pitchFamily="18" charset="0"/>
              </a:rPr>
            </a:br>
            <a:endParaRPr lang="ru-RU" sz="3600" b="1">
              <a:solidFill>
                <a:srgbClr val="17375E"/>
              </a:solidFill>
              <a:latin typeface="Times New Roman" pitchFamily="18" charset="0"/>
              <a:cs typeface="Times New Roman"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92D050">
            <a:alpha val="67058"/>
          </a:srgbClr>
        </a:solidFill>
        <a:effectLst/>
      </p:bgPr>
    </p:bg>
    <p:spTree>
      <p:nvGrpSpPr>
        <p:cNvPr id="1" name=""/>
        <p:cNvGrpSpPr/>
        <p:nvPr/>
      </p:nvGrpSpPr>
      <p:grpSpPr>
        <a:xfrm>
          <a:off x="0" y="0"/>
          <a:ext cx="0" cy="0"/>
          <a:chOff x="0" y="0"/>
          <a:chExt cx="0" cy="0"/>
        </a:xfrm>
      </p:grpSpPr>
      <p:sp>
        <p:nvSpPr>
          <p:cNvPr id="32770" name="Прямоугольник 1"/>
          <p:cNvSpPr>
            <a:spLocks noChangeArrowheads="1"/>
          </p:cNvSpPr>
          <p:nvPr/>
        </p:nvSpPr>
        <p:spPr bwMode="auto">
          <a:xfrm>
            <a:off x="357188" y="285750"/>
            <a:ext cx="6143625" cy="8216900"/>
          </a:xfrm>
          <a:prstGeom prst="rect">
            <a:avLst/>
          </a:prstGeom>
          <a:noFill/>
          <a:ln w="9525">
            <a:noFill/>
            <a:miter lim="800000"/>
            <a:headEnd/>
            <a:tailEnd/>
          </a:ln>
        </p:spPr>
        <p:txBody>
          <a:bodyPr>
            <a:spAutoFit/>
          </a:bodyPr>
          <a:lstStyle/>
          <a:p>
            <a:r>
              <a:rPr lang="ru-RU" sz="1400">
                <a:latin typeface="Calibri" pitchFamily="34" charset="0"/>
              </a:rPr>
              <a:t>В </a:t>
            </a:r>
            <a:r>
              <a:rPr lang="ru-RU" sz="1600">
                <a:latin typeface="Calibri" pitchFamily="34" charset="0"/>
              </a:rPr>
              <a:t>последнее время мы все чаще слышим тезисы о модернизации системы образования, о приоритетности повышения эффективности мероприятий, связанных с охраной здоровья ребенка, повышением его функциональных возможностей, уровня физической и двигательной подготовленности.</a:t>
            </a:r>
            <a:br>
              <a:rPr lang="ru-RU" sz="1600">
                <a:latin typeface="Calibri" pitchFamily="34" charset="0"/>
              </a:rPr>
            </a:br>
            <a:r>
              <a:rPr lang="ru-RU" sz="1600" b="1">
                <a:latin typeface="Calibri" pitchFamily="34" charset="0"/>
              </a:rPr>
              <a:t>         </a:t>
            </a:r>
            <a:r>
              <a:rPr lang="ru-RU" sz="1600">
                <a:latin typeface="Calibri" pitchFamily="34" charset="0"/>
              </a:rPr>
              <a:t>Большая доля ответственности перемещается на педагога, ведь родители, занятые работой, часто не являются положительным примером здорового образа жизни и не учат его быть грамотным созидателем своего здоровья.       Поэтому мы решили наиболее рационально организовать двигательную деятельность детей во время их выхода на воздух, сделав одну из регулярных прогулок прогулкой с повышенной двигательной активностью.</a:t>
            </a:r>
            <a:br>
              <a:rPr lang="ru-RU" sz="1600">
                <a:latin typeface="Calibri" pitchFamily="34" charset="0"/>
              </a:rPr>
            </a:br>
            <a:r>
              <a:rPr lang="ru-RU" sz="1600">
                <a:latin typeface="Calibri" pitchFamily="34" charset="0"/>
              </a:rPr>
              <a:t>Прогулка с повышенной двигательной активностью  необходима для полноценного физического развития и укрепления здоровья детей. Организация различных физических упражнений, подвижных игр оказывает положительное влияние на эмоциональное состояние детей, способствует развитию важнейших систем организма. Практика подтвердила необходимость начинать проводить ППДА (прогулку с повышенной двигательной активностью) уже с детьми младшей группы, потому что именно с этого возраста мы закладываем фундамент их здорового образа жизни.</a:t>
            </a:r>
            <a:br>
              <a:rPr lang="ru-RU" sz="1600">
                <a:latin typeface="Calibri" pitchFamily="34" charset="0"/>
              </a:rPr>
            </a:br>
            <a:r>
              <a:rPr lang="ru-RU" sz="1600">
                <a:latin typeface="Calibri" pitchFamily="34" charset="0"/>
              </a:rPr>
              <a:t>Организуя такую прогулку необходимо соблюдать ряд требований, так как ППДА имеет свои отличительные от обычной прогулки особенности. </a:t>
            </a:r>
            <a:br>
              <a:rPr lang="ru-RU" sz="1600">
                <a:latin typeface="Calibri" pitchFamily="34" charset="0"/>
              </a:rPr>
            </a:br>
            <a:r>
              <a:rPr lang="ru-RU" sz="1600">
                <a:latin typeface="Calibri" pitchFamily="34" charset="0"/>
              </a:rPr>
              <a:t>Прогулки с повышенной двигательной активностью должны включаться в план воспитателя группы в утреннее или вечернее время, в дни, когда нет в расписании занятий по физической культуре. Воспитатель по физической культуре помогает составить годовой план-график ППДА, в содержание которого входят разновидности ходьбы и бега, основные виды движений, игры и  их распределение по неделям.</a:t>
            </a:r>
            <a:br>
              <a:rPr lang="ru-RU" sz="1600">
                <a:latin typeface="Calibri" pitchFamily="34" charset="0"/>
              </a:rPr>
            </a:br>
            <a:r>
              <a:rPr lang="ru-RU" sz="1600">
                <a:latin typeface="Calibri" pitchFamily="34" charset="0"/>
              </a:rPr>
              <a:t>Началом прогулки может быть мини-поход  по территории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92D050">
            <a:alpha val="65881"/>
          </a:srgbClr>
        </a:solidFill>
        <a:effectLst/>
      </p:bgPr>
    </p:bg>
    <p:spTree>
      <p:nvGrpSpPr>
        <p:cNvPr id="1" name=""/>
        <p:cNvGrpSpPr/>
        <p:nvPr/>
      </p:nvGrpSpPr>
      <p:grpSpPr>
        <a:xfrm>
          <a:off x="0" y="0"/>
          <a:ext cx="0" cy="0"/>
          <a:chOff x="0" y="0"/>
          <a:chExt cx="0" cy="0"/>
        </a:xfrm>
      </p:grpSpPr>
      <p:sp>
        <p:nvSpPr>
          <p:cNvPr id="33794" name="Прямоугольник 1"/>
          <p:cNvSpPr>
            <a:spLocks noChangeArrowheads="1"/>
          </p:cNvSpPr>
          <p:nvPr/>
        </p:nvSpPr>
        <p:spPr bwMode="auto">
          <a:xfrm>
            <a:off x="428625" y="857250"/>
            <a:ext cx="6215063" cy="7202488"/>
          </a:xfrm>
          <a:prstGeom prst="rect">
            <a:avLst/>
          </a:prstGeom>
          <a:noFill/>
          <a:ln w="9525">
            <a:noFill/>
            <a:miter lim="800000"/>
            <a:headEnd/>
            <a:tailEnd/>
          </a:ln>
        </p:spPr>
        <p:txBody>
          <a:bodyPr>
            <a:spAutoFit/>
          </a:bodyPr>
          <a:lstStyle/>
          <a:p>
            <a:r>
              <a:rPr lang="ru-RU" sz="1400">
                <a:latin typeface="Calibri" pitchFamily="34" charset="0"/>
              </a:rPr>
              <a:t>детского сада, ходьба змейкой между деревьями за воспитателем, переходящая в медленный бег. Во время</a:t>
            </a:r>
            <a:r>
              <a:rPr lang="en-US" sz="1400">
                <a:latin typeface="Calibri" pitchFamily="34" charset="0"/>
              </a:rPr>
              <a:t> </a:t>
            </a:r>
            <a:r>
              <a:rPr lang="ru-RU" sz="1400">
                <a:latin typeface="Calibri" pitchFamily="34" charset="0"/>
              </a:rPr>
              <a:t>прогулки с повышенной двигательной активностью обязательно должны чередоваться различные виды деятельности: более интенсивные упражнения чередуются с менее интенсивными, что позволяет поддерживать высокую работоспособность детей на протяжении всей прогулки. Например, медленный бег сменяется игрой, игра – упражнением в основном движении и т.д. </a:t>
            </a:r>
            <a:br>
              <a:rPr lang="ru-RU" sz="1400">
                <a:latin typeface="Calibri" pitchFamily="34" charset="0"/>
              </a:rPr>
            </a:br>
            <a:r>
              <a:rPr lang="ru-RU" sz="1400">
                <a:latin typeface="Calibri" pitchFamily="34" charset="0"/>
              </a:rPr>
              <a:t>Одна из особенностей  прогулки с повышенной двигательной активностью заключается в том, что используемые ОРУ с детьми проводятся не подряд, а в различных частях прогулки. Например: во время мини – похода можно выполнить упражнения для рук (хлопки, круговые вращения), медленный бег чередовать с прыжками. Такое выполнение ОРУ экономит время и делает прогулку более динамичной, что особенно важно  в холодный период года.</a:t>
            </a:r>
            <a:br>
              <a:rPr lang="ru-RU" sz="1400">
                <a:latin typeface="Calibri" pitchFamily="34" charset="0"/>
              </a:rPr>
            </a:br>
            <a:r>
              <a:rPr lang="ru-RU" sz="1400">
                <a:latin typeface="Calibri" pitchFamily="34" charset="0"/>
              </a:rPr>
              <a:t>Другая особенность состоит в том, что во время прогулки  есть место и время для обучения детей спортивным играм и упражнениям: прыжкам через скакалку, ходьбе на лыжах, скольжению по ледяным дорожкам, элементам баскетбола, футбола, хоккея и закрепления других упражнений, ранее изученных на физкультурных занятиях.</a:t>
            </a:r>
            <a:br>
              <a:rPr lang="ru-RU" sz="1400">
                <a:latin typeface="Calibri" pitchFamily="34" charset="0"/>
              </a:rPr>
            </a:br>
            <a:r>
              <a:rPr lang="ru-RU" sz="1400">
                <a:latin typeface="Calibri" pitchFamily="34" charset="0"/>
              </a:rPr>
              <a:t>Вся прогулка с повышенной двигательной активностью регулируется по времени и форме проведения в зависимости от возраста детей, состояния здоровья, их подготовленности, от погодных условий, наличия оборудования, участка или  спортивной площадки.</a:t>
            </a:r>
            <a:br>
              <a:rPr lang="ru-RU" sz="1400">
                <a:latin typeface="Calibri" pitchFamily="34" charset="0"/>
              </a:rPr>
            </a:br>
            <a:r>
              <a:rPr lang="ru-RU" sz="1400">
                <a:latin typeface="Calibri" pitchFamily="34" charset="0"/>
              </a:rPr>
              <a:t>Времяпрогулки с повышенной двигательной активностью надо определить  так, чтобы  сразу после прогулки дети могли вернуться в группу, переодеться и вновь выйти погулять, либо остаться в помещении. Все это регулирует воспитатель в зависимости от погодных условий и времени года. Так в холодное время года целесообразнее такую прогулку организовать за полчаса до ухода в помещение.</a:t>
            </a:r>
            <a:br>
              <a:rPr lang="ru-RU" sz="1400">
                <a:latin typeface="Calibri" pitchFamily="34" charset="0"/>
              </a:rPr>
            </a:br>
            <a:r>
              <a:rPr lang="ru-RU" sz="1400">
                <a:latin typeface="Calibri" pitchFamily="34" charset="0"/>
              </a:rPr>
              <a:t>Длительность прогулки с повышенной двигательной активностью  должна быть не менее  того времени, которое отводится в соответствии с возрастом  на занятие ( младшая группа – 15-20 мин., средняя – 20 –25 мин., старшая – 25-30 мин., подготовительная – 30-35 мин).</a:t>
            </a:r>
            <a:br>
              <a:rPr lang="ru-RU" sz="1400">
                <a:latin typeface="Calibri" pitchFamily="34" charset="0"/>
              </a:rPr>
            </a:br>
            <a:endParaRPr lang="ru-RU" sz="1400">
              <a:latin typeface="Calibri"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92D050">
            <a:alpha val="63136"/>
          </a:srgbClr>
        </a:solidFill>
        <a:effectLst/>
      </p:bgPr>
    </p:bg>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142875" y="214313"/>
            <a:ext cx="6572250" cy="7232650"/>
          </a:xfrm>
          <a:prstGeom prst="rect">
            <a:avLst/>
          </a:prstGeom>
          <a:noFill/>
          <a:ln w="9525">
            <a:noFill/>
            <a:miter lim="800000"/>
            <a:headEnd/>
            <a:tailEnd/>
          </a:ln>
        </p:spPr>
        <p:txBody>
          <a:bodyPr anchor="ctr">
            <a:spAutoFit/>
          </a:bodyPr>
          <a:lstStyle/>
          <a:p>
            <a:pPr>
              <a:tabLst>
                <a:tab pos="457200" algn="l"/>
              </a:tabLst>
            </a:pPr>
            <a:r>
              <a:rPr lang="ru-RU" sz="1600">
                <a:latin typeface="Calibri" pitchFamily="34" charset="0"/>
                <a:cs typeface="Times New Roman" pitchFamily="18" charset="0"/>
              </a:rPr>
              <a:t>Структура прогулки с повышенной двигательной активностью соответствует структуре физкультурного занятия и состоит из вводной, основной и подготовительной частей. Цель вводной части: способствовать организации детей, созданию настроения. Основная часть должна повышать функциональные возможности организма детей, развивать силу, быстроту, выносливость.</a:t>
            </a:r>
            <a:br>
              <a:rPr lang="ru-RU" sz="1600">
                <a:latin typeface="Calibri" pitchFamily="34" charset="0"/>
                <a:cs typeface="Times New Roman" pitchFamily="18" charset="0"/>
              </a:rPr>
            </a:br>
            <a:r>
              <a:rPr lang="ru-RU" sz="1600">
                <a:latin typeface="Calibri" pitchFamily="34" charset="0"/>
                <a:cs typeface="Times New Roman" pitchFamily="18" charset="0"/>
              </a:rPr>
              <a:t>Во время прогулки с повышенной двигательной активностью постоянно необходимо напоминать детям о правильном дыхании, следить , чтобы дыхание сочеталось с движением тела. Постоянное чередование потоков холодного и согретого воздуха при прохождении через носовые пазухи являются хорошим закаливающим средством.</a:t>
            </a:r>
            <a:br>
              <a:rPr lang="ru-RU" sz="1600">
                <a:latin typeface="Calibri" pitchFamily="34" charset="0"/>
                <a:cs typeface="Times New Roman" pitchFamily="18" charset="0"/>
              </a:rPr>
            </a:br>
            <a:r>
              <a:rPr lang="ru-RU" sz="1600">
                <a:latin typeface="Calibri" pitchFamily="34" charset="0"/>
                <a:cs typeface="Times New Roman" pitchFamily="18" charset="0"/>
              </a:rPr>
              <a:t>При определении формы одежды нужно учитывать индивидуальные особенности  детей: закаленным можно облегчить одежду, после болезни в более теплой одежде. Временно освобожденные после болезни дети привлекаются воспитателем во время п /игр и игр – эстафет в качестве помощников и судей. Зимой ходьба на лыжах организуется вместо  основных видов движений. Если временно нет условий для  таких занятий ( не выпал снег и т.п.) проводится прогулка, в которой используются наиболее полюбившиеся детям игры и упражнения.</a:t>
            </a:r>
            <a:br>
              <a:rPr lang="ru-RU" sz="1600">
                <a:latin typeface="Calibri" pitchFamily="34" charset="0"/>
                <a:cs typeface="Times New Roman" pitchFamily="18" charset="0"/>
              </a:rPr>
            </a:br>
            <a:r>
              <a:rPr lang="ru-RU" sz="1600">
                <a:latin typeface="Calibri" pitchFamily="34" charset="0"/>
                <a:cs typeface="Times New Roman" pitchFamily="18" charset="0"/>
              </a:rPr>
              <a:t>Систематическое  и интересное проведение таких прогулок под руководством воспитателя в течение всего года укрепят здоровье детей, улучшат физическую подготовленность и повысят функциональные возможности организма.</a:t>
            </a:r>
            <a:endParaRPr lang="ru-RU" sz="400">
              <a:latin typeface="Arial" charset="0"/>
            </a:endParaRPr>
          </a:p>
          <a:p>
            <a:pPr eaLnBrk="0" hangingPunct="0">
              <a:tabLst>
                <a:tab pos="457200" algn="l"/>
              </a:tabLst>
            </a:pPr>
            <a:r>
              <a:rPr lang="ru-RU" sz="1600">
                <a:latin typeface="Calibri" pitchFamily="34" charset="0"/>
                <a:cs typeface="Times New Roman" pitchFamily="18" charset="0"/>
              </a:rPr>
              <a:t>Список литературы</a:t>
            </a:r>
            <a:endParaRPr lang="ru-RU" sz="400">
              <a:latin typeface="Arial" charset="0"/>
            </a:endParaRPr>
          </a:p>
          <a:p>
            <a:pPr eaLnBrk="0" hangingPunct="0">
              <a:buFontTx/>
              <a:buChar char="•"/>
              <a:tabLst>
                <a:tab pos="457200" algn="l"/>
              </a:tabLst>
            </a:pPr>
            <a:r>
              <a:rPr lang="ru-RU" sz="1600">
                <a:latin typeface="Calibri" pitchFamily="34" charset="0"/>
                <a:cs typeface="Calibri" pitchFamily="34" charset="0"/>
              </a:rPr>
              <a:t>Тонкова Р.В.-Ямпольская, Черток Т.Я. Ради здоровья детей. – М.: Просвещение, 1985.</a:t>
            </a:r>
            <a:endParaRPr lang="ru-RU" sz="1600">
              <a:latin typeface="Arial" charset="0"/>
              <a:cs typeface="Calibri" pitchFamily="34" charset="0"/>
            </a:endParaRPr>
          </a:p>
          <a:p>
            <a:pPr eaLnBrk="0" hangingPunct="0">
              <a:tabLst>
                <a:tab pos="457200" algn="l"/>
              </a:tabLst>
            </a:pPr>
            <a:r>
              <a:rPr lang="ru-RU" sz="1600">
                <a:latin typeface="Arial" charset="0"/>
                <a:cs typeface="Calibri" pitchFamily="34" charset="0"/>
              </a:rPr>
              <a:t>Фролов В.Г. Физкультурные занятия, игры и упражнения на прогулке. – М.: Просвещение, 1986.</a:t>
            </a:r>
            <a:r>
              <a:rPr lang="ru-RU" sz="400">
                <a:latin typeface="Arial" charset="0"/>
              </a:rPr>
              <a:t> </a:t>
            </a:r>
            <a:endParaRPr lang="ru-RU">
              <a:latin typeface="Arial"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
          <p:cNvPicPr>
            <a:picLocks noChangeAspect="1" noChangeArrowheads="1"/>
          </p:cNvPicPr>
          <p:nvPr/>
        </p:nvPicPr>
        <p:blipFill>
          <a:blip r:embed="rId2"/>
          <a:srcRect/>
          <a:stretch>
            <a:fillRect/>
          </a:stretch>
        </p:blipFill>
        <p:spPr bwMode="auto">
          <a:xfrm>
            <a:off x="0" y="0"/>
            <a:ext cx="6858000" cy="9144000"/>
          </a:xfrm>
          <a:prstGeom prst="rect">
            <a:avLst/>
          </a:prstGeom>
          <a:noFill/>
          <a:ln w="9525">
            <a:noFill/>
            <a:miter lim="800000"/>
            <a:headEnd/>
            <a:tailEnd/>
          </a:ln>
        </p:spPr>
      </p:pic>
      <p:sp>
        <p:nvSpPr>
          <p:cNvPr id="6" name="TextBox 5"/>
          <p:cNvSpPr txBox="1"/>
          <p:nvPr/>
        </p:nvSpPr>
        <p:spPr>
          <a:xfrm>
            <a:off x="0" y="0"/>
            <a:ext cx="6858000" cy="2123658"/>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Солнце, </a:t>
            </a:r>
          </a:p>
          <a:p>
            <a:pPr algn="ctr" fontAlgn="auto">
              <a:spcBef>
                <a:spcPts val="0"/>
              </a:spcBef>
              <a:spcAft>
                <a:spcPts val="0"/>
              </a:spcAft>
              <a:defRPr/>
            </a:pPr>
            <a:r>
              <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воздух и вода</a:t>
            </a:r>
            <a:endPar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endParaRPr>
          </a:p>
        </p:txBody>
      </p:sp>
      <p:sp>
        <p:nvSpPr>
          <p:cNvPr id="7" name="TextBox 6"/>
          <p:cNvSpPr txBox="1"/>
          <p:nvPr/>
        </p:nvSpPr>
        <p:spPr>
          <a:xfrm>
            <a:off x="0" y="7020341"/>
            <a:ext cx="6858000" cy="2123658"/>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н</a:t>
            </a:r>
            <a:r>
              <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rPr>
              <a:t>аши лучшие друзья</a:t>
            </a:r>
            <a:endParaRPr lang="ru-RU" sz="6600" b="1" i="1" spc="50" dirty="0">
              <a:ln w="57150">
                <a:solidFill>
                  <a:srgbClr val="FF0000"/>
                </a:solidFill>
              </a:ln>
              <a:solidFill>
                <a:schemeClr val="accent6">
                  <a:lumMod val="75000"/>
                </a:schemeClr>
              </a:solidFill>
              <a:effectLst>
                <a:glow rad="139700">
                  <a:schemeClr val="accent6">
                    <a:satMod val="175000"/>
                    <a:alpha val="40000"/>
                  </a:schemeClr>
                </a:glow>
              </a:effectLst>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2" descr="E:\МаМа\из книг картинки\Image0054.JPG"/>
          <p:cNvPicPr>
            <a:picLocks noChangeAspect="1" noChangeArrowheads="1"/>
          </p:cNvPicPr>
          <p:nvPr/>
        </p:nvPicPr>
        <p:blipFill>
          <a:blip r:embed="rId2"/>
          <a:srcRect/>
          <a:stretch>
            <a:fillRect/>
          </a:stretch>
        </p:blipFill>
        <p:spPr bwMode="auto">
          <a:xfrm>
            <a:off x="228600" y="1447800"/>
            <a:ext cx="3581400" cy="3352800"/>
          </a:xfrm>
          <a:prstGeom prst="rect">
            <a:avLst/>
          </a:prstGeom>
          <a:noFill/>
          <a:ln w="9525">
            <a:noFill/>
            <a:miter lim="800000"/>
            <a:headEnd/>
            <a:tailEnd/>
          </a:ln>
        </p:spPr>
      </p:pic>
      <p:sp>
        <p:nvSpPr>
          <p:cNvPr id="8198" name="Rectangle 6"/>
          <p:cNvSpPr>
            <a:spLocks noChangeArrowheads="1"/>
          </p:cNvSpPr>
          <p:nvPr/>
        </p:nvSpPr>
        <p:spPr bwMode="auto">
          <a:xfrm>
            <a:off x="3886200" y="1476375"/>
            <a:ext cx="2743200" cy="3324225"/>
          </a:xfrm>
          <a:prstGeom prst="rect">
            <a:avLst/>
          </a:prstGeom>
          <a:noFill/>
          <a:ln w="9525">
            <a:noFill/>
            <a:miter lim="800000"/>
            <a:headEnd/>
            <a:tailEnd/>
          </a:ln>
          <a:effectLst/>
        </p:spPr>
        <p:txBody>
          <a:bodyPr>
            <a:spAutoFit/>
          </a:bodyPr>
          <a:lstStyle/>
          <a:p>
            <a:pPr algn="just" fontAlgn="auto">
              <a:spcBef>
                <a:spcPts val="0"/>
              </a:spcBef>
              <a:spcAft>
                <a:spcPts val="0"/>
              </a:spcAft>
              <a:defRPr/>
            </a:pPr>
            <a:r>
              <a:rPr lang="ru-RU" sz="1400" dirty="0">
                <a:latin typeface="+mj-lt"/>
                <a:cs typeface="+mn-cs"/>
              </a:rPr>
              <a:t>Одевать ребенка красиво, чтобы он выглядел привлекательно- закономерное стремление родителей. Однако, в погоне за красотой одежды нельзя выпускать из виду и другие, не менее важные к ней требования- гигиеничность, удобство и целесообразность.</a:t>
            </a:r>
          </a:p>
          <a:p>
            <a:pPr algn="just" fontAlgn="auto">
              <a:spcBef>
                <a:spcPts val="0"/>
              </a:spcBef>
              <a:spcAft>
                <a:spcPts val="0"/>
              </a:spcAft>
              <a:defRPr/>
            </a:pPr>
            <a:r>
              <a:rPr lang="ru-RU" sz="1400" dirty="0">
                <a:latin typeface="+mj-lt"/>
                <a:cs typeface="+mn-cs"/>
              </a:rPr>
              <a:t>При выборе одежды необходимо уделять внимание фактуре и качеству ткани. Детская одежда должна быть гигроскопичной, т.е. хорошо впитывать и испарять влагу.</a:t>
            </a:r>
          </a:p>
        </p:txBody>
      </p:sp>
      <p:sp>
        <p:nvSpPr>
          <p:cNvPr id="8199" name="Rectangle 7"/>
          <p:cNvSpPr>
            <a:spLocks noChangeArrowheads="1"/>
          </p:cNvSpPr>
          <p:nvPr/>
        </p:nvSpPr>
        <p:spPr bwMode="auto">
          <a:xfrm>
            <a:off x="228600" y="4800600"/>
            <a:ext cx="6400800" cy="3754438"/>
          </a:xfrm>
          <a:prstGeom prst="rect">
            <a:avLst/>
          </a:prstGeom>
          <a:noFill/>
          <a:ln w="9525">
            <a:noFill/>
            <a:miter lim="800000"/>
            <a:headEnd/>
            <a:tailEnd/>
          </a:ln>
          <a:effectLst/>
        </p:spPr>
        <p:txBody>
          <a:bodyPr>
            <a:spAutoFit/>
          </a:bodyPr>
          <a:lstStyle/>
          <a:p>
            <a:pPr algn="just" fontAlgn="auto">
              <a:spcBef>
                <a:spcPts val="0"/>
              </a:spcBef>
              <a:spcAft>
                <a:spcPts val="0"/>
              </a:spcAft>
              <a:defRPr/>
            </a:pPr>
            <a:r>
              <a:rPr lang="ru-RU" sz="1400" dirty="0">
                <a:latin typeface="+mj-lt"/>
                <a:cs typeface="+mn-cs"/>
              </a:rPr>
              <a:t>Синтетические или накрахмаленные ткани не рекомендуются, так как они воздухонепроницаемые. Покрой одежды не должен сковывать движения ребенка. очень важно, чтобы одежда была подобрана по росту  ребенка. Красивая расцветка и фасон не украсят, если одежда висит на ребенке и делает его неуклюжим. Недопустима и узкая одежда, в ней ребенок вынужден принимать не естественную позу: согнуто положение туловища, приподняты плечи. Одежда не по росту располагает ребенка к неряшливости, стеснительности, вырабатывает угловатость движений. Привыкая постепенно к неопрятному виду, ребенок в новом костюме чувствует себя неестественно, напряженно.</a:t>
            </a:r>
          </a:p>
          <a:p>
            <a:pPr fontAlgn="auto">
              <a:spcBef>
                <a:spcPts val="0"/>
              </a:spcBef>
              <a:spcAft>
                <a:spcPts val="0"/>
              </a:spcAft>
              <a:defRPr/>
            </a:pPr>
            <a:r>
              <a:rPr lang="ru-RU" sz="1400" dirty="0">
                <a:latin typeface="+mj-lt"/>
                <a:cs typeface="+mn-cs"/>
              </a:rPr>
              <a:t>Удобно одевать ребенка- это значит учитывать предстоящую его деятельность и те условия , где он будет находиться. Одежда для каждого должна быть удобна, красива, целесообразна, проста. Но не допустимо одевать ребенка небрежно.</a:t>
            </a:r>
          </a:p>
          <a:p>
            <a:pPr algn="just" fontAlgn="auto">
              <a:spcBef>
                <a:spcPts val="0"/>
              </a:spcBef>
              <a:spcAft>
                <a:spcPts val="0"/>
              </a:spcAft>
              <a:defRPr/>
            </a:pPr>
            <a:r>
              <a:rPr lang="ru-RU" sz="1400" dirty="0">
                <a:latin typeface="+mj-lt"/>
                <a:cs typeface="+mn-cs"/>
              </a:rPr>
              <a:t>Костюм должен вызывать у ребенка желание быть опрятным, следить за своим внешним видом. Надо с малых лет выработать у него потребность следить за собой. Приучайте ребенка всегда быть опрятным, подтянутым, даже если он в «рабочей одежде».</a:t>
            </a:r>
          </a:p>
        </p:txBody>
      </p:sp>
      <p:sp>
        <p:nvSpPr>
          <p:cNvPr id="8200" name="WordArt 8"/>
          <p:cNvSpPr>
            <a:spLocks noChangeArrowheads="1" noChangeShapeType="1" noTextEdit="1"/>
          </p:cNvSpPr>
          <p:nvPr/>
        </p:nvSpPr>
        <p:spPr bwMode="auto">
          <a:xfrm>
            <a:off x="228600" y="228600"/>
            <a:ext cx="6400800" cy="838200"/>
          </a:xfrm>
          <a:prstGeom prst="rect">
            <a:avLst/>
          </a:prstGeom>
        </p:spPr>
        <p:txBody>
          <a:bodyPr wrap="none" fromWordArt="1">
            <a:prstTxWarp prst="textWave4">
              <a:avLst>
                <a:gd name="adj1" fmla="val 6500"/>
                <a:gd name="adj2" fmla="val 0"/>
              </a:avLst>
            </a:prstTxWarp>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О</a:t>
            </a: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дежда </a:t>
            </a: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для </a:t>
            </a:r>
            <a:r>
              <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rPr>
              <a:t>детей</a:t>
            </a:r>
            <a:endParaRPr lang="ru-RU" b="1" kern="10"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01600">
                  <a:schemeClr val="accent6">
                    <a:satMod val="175000"/>
                    <a:alpha val="40000"/>
                  </a:schemeClr>
                </a:glow>
                <a:outerShdw blurRad="80000" dist="40000" dir="5040000" algn="tl">
                  <a:srgbClr val="000000">
                    <a:alpha val="30000"/>
                  </a:srgbClr>
                </a:outerShdw>
              </a:effectLst>
              <a:latin typeface="Arial"/>
              <a:cs typeface="Aria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304800" y="457200"/>
            <a:ext cx="6248400" cy="2678113"/>
          </a:xfrm>
          <a:prstGeom prst="rect">
            <a:avLst/>
          </a:prstGeom>
          <a:noFill/>
          <a:ln w="9525">
            <a:noFill/>
            <a:miter lim="800000"/>
            <a:headEnd/>
            <a:tailEnd/>
          </a:ln>
          <a:effectLst/>
        </p:spPr>
        <p:txBody>
          <a:bodyPr>
            <a:spAutoFit/>
          </a:bodyPr>
          <a:lstStyle/>
          <a:p>
            <a:pPr algn="just" fontAlgn="auto">
              <a:spcBef>
                <a:spcPts val="0"/>
              </a:spcBef>
              <a:spcAft>
                <a:spcPts val="0"/>
              </a:spcAft>
              <a:defRPr/>
            </a:pPr>
            <a:r>
              <a:rPr lang="ru-RU" sz="1400" dirty="0">
                <a:latin typeface="+mj-lt"/>
                <a:cs typeface="+mn-cs"/>
              </a:rPr>
              <a:t>Летом вся жизнь детей проходит на воздухе. Как одеть ребенка, чтобы он не перегрелся в солнечную погоду и чтобы не было прохладно в пасмурные дни?</a:t>
            </a:r>
          </a:p>
          <a:p>
            <a:pPr algn="just" fontAlgn="auto">
              <a:spcBef>
                <a:spcPts val="0"/>
              </a:spcBef>
              <a:spcAft>
                <a:spcPts val="0"/>
              </a:spcAft>
              <a:defRPr/>
            </a:pPr>
            <a:r>
              <a:rPr lang="ru-RU" sz="1400" dirty="0">
                <a:latin typeface="+mj-lt"/>
                <a:cs typeface="+mn-cs"/>
              </a:rPr>
              <a:t>В жаркую погоду лучше всего легкое, свободного покроя платье с короткими рукавами, не стесняющее движений  ребенка. Открытые сарафаны не всегда удобны: в пасмурные дни в них прохладно, а в солнечные можно получить ожоги кожи.</a:t>
            </a:r>
          </a:p>
          <a:p>
            <a:pPr algn="just" fontAlgn="auto">
              <a:spcBef>
                <a:spcPts val="0"/>
              </a:spcBef>
              <a:spcAft>
                <a:spcPts val="0"/>
              </a:spcAft>
              <a:defRPr/>
            </a:pPr>
            <a:r>
              <a:rPr lang="ru-RU" sz="1400" dirty="0">
                <a:latin typeface="+mj-lt"/>
                <a:cs typeface="+mn-cs"/>
              </a:rPr>
              <a:t>Для мальчика хороши и целесообразны легкие, ситцевые костюмы: короткие штанишки, рубашка с короткими рукавами.</a:t>
            </a:r>
          </a:p>
          <a:p>
            <a:pPr algn="just" fontAlgn="auto">
              <a:spcBef>
                <a:spcPts val="0"/>
              </a:spcBef>
              <a:spcAft>
                <a:spcPts val="0"/>
              </a:spcAft>
              <a:defRPr/>
            </a:pPr>
            <a:r>
              <a:rPr lang="ru-RU" sz="1400" dirty="0">
                <a:latin typeface="+mj-lt"/>
                <a:cs typeface="+mn-cs"/>
              </a:rPr>
              <a:t>Не забудьте о головном уборе- панамке или соломенной шапочке, предохраняющей ребенка от солнца.</a:t>
            </a:r>
          </a:p>
          <a:p>
            <a:pPr algn="just" fontAlgn="auto">
              <a:spcBef>
                <a:spcPts val="0"/>
              </a:spcBef>
              <a:spcAft>
                <a:spcPts val="0"/>
              </a:spcAft>
              <a:defRPr/>
            </a:pPr>
            <a:r>
              <a:rPr lang="ru-RU" sz="1400" dirty="0">
                <a:latin typeface="+mj-lt"/>
                <a:cs typeface="+mn-cs"/>
              </a:rPr>
              <a:t>Одежда летом должна быть легкой и светлых тонов. Светлая ткань отражает солнечные лучи и поэтому не нагревается</a:t>
            </a:r>
            <a:r>
              <a:rPr lang="ru-RU" sz="1400" dirty="0">
                <a:latin typeface="+mj-lt"/>
                <a:cs typeface="+mn-cs"/>
              </a:rPr>
              <a:t>.</a:t>
            </a:r>
            <a:endParaRPr lang="ru-RU" sz="1400" dirty="0">
              <a:latin typeface="+mj-lt"/>
              <a:cs typeface="+mn-cs"/>
            </a:endParaRPr>
          </a:p>
        </p:txBody>
      </p:sp>
      <p:pic>
        <p:nvPicPr>
          <p:cNvPr id="37890" name="Picture 3" descr="E:\МаМа\из книг картинки\Image0076.JPG"/>
          <p:cNvPicPr>
            <a:picLocks noChangeAspect="1" noChangeArrowheads="1"/>
          </p:cNvPicPr>
          <p:nvPr/>
        </p:nvPicPr>
        <p:blipFill>
          <a:blip r:embed="rId2">
            <a:lum bright="10000" contrast="20000"/>
          </a:blip>
          <a:srcRect/>
          <a:stretch>
            <a:fillRect/>
          </a:stretch>
        </p:blipFill>
        <p:spPr bwMode="auto">
          <a:xfrm>
            <a:off x="0" y="3581400"/>
            <a:ext cx="6858000" cy="5562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5"/>
          <p:cNvSpPr txBox="1">
            <a:spLocks noChangeArrowheads="1"/>
          </p:cNvSpPr>
          <p:nvPr/>
        </p:nvSpPr>
        <p:spPr bwMode="auto">
          <a:xfrm>
            <a:off x="0" y="1752600"/>
            <a:ext cx="6858000" cy="369888"/>
          </a:xfrm>
          <a:prstGeom prst="rect">
            <a:avLst/>
          </a:prstGeom>
          <a:noFill/>
          <a:ln w="9525">
            <a:noFill/>
            <a:miter lim="800000"/>
            <a:headEnd/>
            <a:tailEnd/>
          </a:ln>
        </p:spPr>
        <p:txBody>
          <a:bodyPr>
            <a:spAutoFit/>
          </a:bodyPr>
          <a:lstStyle/>
          <a:p>
            <a:pPr>
              <a:spcBef>
                <a:spcPct val="50000"/>
              </a:spcBef>
            </a:pPr>
            <a:endParaRPr lang="ru-RU">
              <a:latin typeface="Calibri" pitchFamily="34" charset="0"/>
            </a:endParaRPr>
          </a:p>
        </p:txBody>
      </p:sp>
      <p:sp>
        <p:nvSpPr>
          <p:cNvPr id="38914" name="Text Box 7"/>
          <p:cNvSpPr txBox="1">
            <a:spLocks noChangeArrowheads="1"/>
          </p:cNvSpPr>
          <p:nvPr/>
        </p:nvSpPr>
        <p:spPr bwMode="auto">
          <a:xfrm>
            <a:off x="0" y="2057400"/>
            <a:ext cx="6858000" cy="369888"/>
          </a:xfrm>
          <a:prstGeom prst="rect">
            <a:avLst/>
          </a:prstGeom>
          <a:noFill/>
          <a:ln w="9525">
            <a:noFill/>
            <a:miter lim="800000"/>
            <a:headEnd/>
            <a:tailEnd/>
          </a:ln>
        </p:spPr>
        <p:txBody>
          <a:bodyPr>
            <a:spAutoFit/>
          </a:bodyPr>
          <a:lstStyle/>
          <a:p>
            <a:pPr>
              <a:spcBef>
                <a:spcPct val="50000"/>
              </a:spcBef>
            </a:pPr>
            <a:endParaRPr lang="ru-RU">
              <a:latin typeface="Calibri" pitchFamily="34" charset="0"/>
            </a:endParaRPr>
          </a:p>
        </p:txBody>
      </p:sp>
      <p:pic>
        <p:nvPicPr>
          <p:cNvPr id="38915" name="Picture 13" descr="0008-008-V"/>
          <p:cNvPicPr>
            <a:picLocks noChangeAspect="1" noChangeArrowheads="1"/>
          </p:cNvPicPr>
          <p:nvPr/>
        </p:nvPicPr>
        <p:blipFill>
          <a:blip r:embed="rId2"/>
          <a:srcRect/>
          <a:stretch>
            <a:fillRect/>
          </a:stretch>
        </p:blipFill>
        <p:spPr bwMode="auto">
          <a:xfrm>
            <a:off x="0" y="0"/>
            <a:ext cx="6858000" cy="9144000"/>
          </a:xfrm>
          <a:prstGeom prst="rect">
            <a:avLst/>
          </a:prstGeom>
          <a:noFill/>
          <a:ln w="9525">
            <a:noFill/>
            <a:miter lim="800000"/>
            <a:headEnd/>
            <a:tailEnd/>
          </a:ln>
        </p:spPr>
      </p:pic>
      <p:sp>
        <p:nvSpPr>
          <p:cNvPr id="38916" name="Text Box 15"/>
          <p:cNvSpPr txBox="1">
            <a:spLocks noChangeArrowheads="1"/>
          </p:cNvSpPr>
          <p:nvPr/>
        </p:nvSpPr>
        <p:spPr bwMode="auto">
          <a:xfrm>
            <a:off x="381000" y="1905000"/>
            <a:ext cx="6096000" cy="3786188"/>
          </a:xfrm>
          <a:prstGeom prst="rect">
            <a:avLst/>
          </a:prstGeom>
          <a:noFill/>
          <a:ln w="9525">
            <a:noFill/>
            <a:miter lim="800000"/>
            <a:headEnd/>
            <a:tailEnd/>
          </a:ln>
        </p:spPr>
        <p:txBody>
          <a:bodyPr>
            <a:spAutoFit/>
          </a:bodyPr>
          <a:lstStyle/>
          <a:p>
            <a:pPr algn="just">
              <a:spcBef>
                <a:spcPct val="50000"/>
              </a:spcBef>
            </a:pPr>
            <a:r>
              <a:rPr lang="ru-RU" sz="2000" i="1">
                <a:latin typeface="Calibri" pitchFamily="34" charset="0"/>
              </a:rPr>
              <a:t>Самый простой и доступный вид закаливания – это закаливание воздухом. С этой целью дети находятся на воздухе с максимально открытыми частями тела. Закаливание происходит при пребывании детей на воздухе летом, где производятся игры, утренняя гимнастика, занятия. Не следует допускать перегревания, а для этого не нужно кутать детей. В теплую погоду полезно дать ребятам побегать босиком. В помещении необходимо обеспечить нормальную температуру воздуха путем проветривания и с помощью солнцезащитных средств (шторы, жалюзи).</a:t>
            </a:r>
          </a:p>
        </p:txBody>
      </p:sp>
      <p:sp>
        <p:nvSpPr>
          <p:cNvPr id="7" name="Прямоугольник 6"/>
          <p:cNvSpPr/>
          <p:nvPr/>
        </p:nvSpPr>
        <p:spPr>
          <a:xfrm>
            <a:off x="0" y="0"/>
            <a:ext cx="6858000" cy="1754326"/>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ru-RU" sz="5400" b="1" dirty="0">
                <a:ln w="57150">
                  <a:solidFill>
                    <a:schemeClr val="accent3">
                      <a:lumMod val="75000"/>
                    </a:schemeClr>
                  </a:solidFill>
                </a:ln>
                <a:solidFill>
                  <a:schemeClr val="accent3"/>
                </a:solidFill>
                <a:effectLst>
                  <a:glow rad="139700">
                    <a:schemeClr val="accent3">
                      <a:satMod val="175000"/>
                      <a:alpha val="40000"/>
                    </a:schemeClr>
                  </a:glow>
                </a:effectLst>
                <a:latin typeface="+mn-lt"/>
                <a:cs typeface="+mn-cs"/>
              </a:rPr>
              <a:t>Закаливание </a:t>
            </a:r>
          </a:p>
          <a:p>
            <a:pPr algn="ctr" fontAlgn="auto">
              <a:spcBef>
                <a:spcPts val="0"/>
              </a:spcBef>
              <a:spcAft>
                <a:spcPts val="0"/>
              </a:spcAft>
              <a:defRPr/>
            </a:pPr>
            <a:r>
              <a:rPr lang="ru-RU" sz="5400" b="1" dirty="0">
                <a:ln w="57150">
                  <a:solidFill>
                    <a:schemeClr val="accent3">
                      <a:lumMod val="75000"/>
                    </a:schemeClr>
                  </a:solidFill>
                </a:ln>
                <a:solidFill>
                  <a:schemeClr val="accent3"/>
                </a:solidFill>
                <a:effectLst>
                  <a:glow rad="139700">
                    <a:schemeClr val="accent3">
                      <a:satMod val="175000"/>
                      <a:alpha val="40000"/>
                    </a:schemeClr>
                  </a:glow>
                </a:effectLst>
                <a:latin typeface="+mn-lt"/>
                <a:cs typeface="+mn-cs"/>
              </a:rPr>
              <a:t>воздухом</a:t>
            </a:r>
            <a:endParaRPr lang="ru-RU" sz="5400" b="1" dirty="0">
              <a:ln w="57150">
                <a:solidFill>
                  <a:schemeClr val="accent3">
                    <a:lumMod val="75000"/>
                  </a:schemeClr>
                </a:solidFill>
              </a:ln>
              <a:solidFill>
                <a:schemeClr val="accent3"/>
              </a:solidFill>
              <a:effectLst>
                <a:glow rad="139700">
                  <a:schemeClr val="accent3">
                    <a:satMod val="175000"/>
                    <a:alpha val="40000"/>
                  </a:schemeClr>
                </a:glow>
              </a:effectLst>
              <a:latin typeface="+mn-lt"/>
              <a:cs typeface="+mn-cs"/>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4" descr="10264bb96f43"/>
          <p:cNvPicPr>
            <a:picLocks noChangeAspect="1" noChangeArrowheads="1"/>
          </p:cNvPicPr>
          <p:nvPr/>
        </p:nvPicPr>
        <p:blipFill>
          <a:blip r:embed="rId2"/>
          <a:srcRect/>
          <a:stretch>
            <a:fillRect/>
          </a:stretch>
        </p:blipFill>
        <p:spPr bwMode="auto">
          <a:xfrm>
            <a:off x="0" y="0"/>
            <a:ext cx="6858000" cy="9144000"/>
          </a:xfrm>
          <a:prstGeom prst="rect">
            <a:avLst/>
          </a:prstGeom>
          <a:solidFill>
            <a:srgbClr val="00FFFF"/>
          </a:solidFill>
          <a:ln w="9525">
            <a:noFill/>
            <a:miter lim="800000"/>
            <a:headEnd/>
            <a:tailEnd/>
          </a:ln>
        </p:spPr>
      </p:pic>
      <p:sp>
        <p:nvSpPr>
          <p:cNvPr id="11269" name="Rectangle 5"/>
          <p:cNvSpPr>
            <a:spLocks noChangeArrowheads="1"/>
          </p:cNvSpPr>
          <p:nvPr/>
        </p:nvSpPr>
        <p:spPr bwMode="auto">
          <a:xfrm>
            <a:off x="228600" y="2057400"/>
            <a:ext cx="6248400" cy="4246563"/>
          </a:xfrm>
          <a:prstGeom prst="rect">
            <a:avLst/>
          </a:prstGeom>
          <a:noFill/>
          <a:ln w="9525">
            <a:noFill/>
            <a:miter lim="800000"/>
            <a:headEnd/>
            <a:tailEnd/>
          </a:ln>
          <a:effectLst/>
        </p:spPr>
        <p:txBody>
          <a:bodyPr>
            <a:spAutoFit/>
          </a:bodyPr>
          <a:lstStyle/>
          <a:p>
            <a:pPr algn="just" fontAlgn="auto">
              <a:spcBef>
                <a:spcPts val="0"/>
              </a:spcBef>
              <a:spcAft>
                <a:spcPts val="0"/>
              </a:spcAft>
              <a:defRPr/>
            </a:pPr>
            <a:r>
              <a:rPr lang="ru-RU" dirty="0">
                <a:latin typeface="+mj-lt"/>
                <a:cs typeface="+mn-cs"/>
              </a:rPr>
              <a:t>Закаливание водой (обтирание, полное или частичное обливание, купание) – наиболее действенный вид закаливания. Начинать закаливание надо с обтираний и обливаний отдельных частей тела, водой, не вызывающей ощущения холода, затем постепенно снижать температуру воды.</a:t>
            </a:r>
          </a:p>
          <a:p>
            <a:pPr algn="just" fontAlgn="auto">
              <a:spcBef>
                <a:spcPts val="0"/>
              </a:spcBef>
              <a:spcAft>
                <a:spcPts val="0"/>
              </a:spcAft>
              <a:defRPr/>
            </a:pPr>
            <a:r>
              <a:rPr lang="ru-RU" dirty="0">
                <a:latin typeface="+mj-lt"/>
                <a:cs typeface="+mn-cs"/>
              </a:rPr>
              <a:t>Для детей раннего возраста используют умывание лица, шеи, рук до локтя. Наименьшая температура воды при таких процедурах может быть -18 – 16 градусов. Обливание всего тела, как более сильное средство, можно рекомендовать более здоровым детям. Первые дни детей обливают в помещении, затем на улице. </a:t>
            </a:r>
            <a:endParaRPr lang="ru-RU" dirty="0">
              <a:latin typeface="+mj-lt"/>
              <a:cs typeface="+mn-cs"/>
            </a:endParaRPr>
          </a:p>
          <a:p>
            <a:pPr algn="just" fontAlgn="auto">
              <a:spcBef>
                <a:spcPts val="0"/>
              </a:spcBef>
              <a:spcAft>
                <a:spcPts val="0"/>
              </a:spcAft>
              <a:defRPr/>
            </a:pPr>
            <a:r>
              <a:rPr lang="ru-RU" dirty="0">
                <a:latin typeface="+mj-lt"/>
                <a:cs typeface="+mn-cs"/>
              </a:rPr>
              <a:t>Обливание всего тела рекомендуют для подготовки детей к купанию в открытых водоемах. Это можно проводить, начиная с 2-3-х  летнего возраста.</a:t>
            </a:r>
            <a:endParaRPr lang="ru-RU" dirty="0">
              <a:latin typeface="+mj-lt"/>
              <a:cs typeface="+mn-cs"/>
            </a:endParaRPr>
          </a:p>
        </p:txBody>
      </p:sp>
      <p:sp>
        <p:nvSpPr>
          <p:cNvPr id="5" name="Прямоугольник 4"/>
          <p:cNvSpPr/>
          <p:nvPr/>
        </p:nvSpPr>
        <p:spPr>
          <a:xfrm>
            <a:off x="304800" y="304800"/>
            <a:ext cx="6248400" cy="1754326"/>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ru-RU" sz="5400" b="1" dirty="0">
                <a:ln w="28575">
                  <a:solidFill>
                    <a:srgbClr val="FF0000"/>
                  </a:solidFill>
                </a:ln>
                <a:solidFill>
                  <a:srgbClr val="FFC000"/>
                </a:solidFill>
                <a:effectLst>
                  <a:glow rad="101600">
                    <a:schemeClr val="accent6">
                      <a:satMod val="175000"/>
                      <a:alpha val="40000"/>
                    </a:schemeClr>
                  </a:glow>
                </a:effectLst>
                <a:latin typeface="+mn-lt"/>
                <a:cs typeface="+mn-cs"/>
              </a:rPr>
              <a:t>Закаливание водой</a:t>
            </a:r>
            <a:endParaRPr lang="ru-RU" sz="5400" b="1" dirty="0">
              <a:ln w="28575">
                <a:solidFill>
                  <a:srgbClr val="FF0000"/>
                </a:solidFill>
              </a:ln>
              <a:solidFill>
                <a:srgbClr val="FFC000"/>
              </a:solidFill>
              <a:effectLst>
                <a:glow rad="101600">
                  <a:schemeClr val="accent6">
                    <a:satMod val="175000"/>
                    <a:alpha val="40000"/>
                  </a:schemeClr>
                </a:glow>
              </a:effectLst>
              <a:latin typeface="+mn-lt"/>
              <a:cs typeface="+mn-cs"/>
            </a:endParaRPr>
          </a:p>
        </p:txBody>
      </p:sp>
      <p:sp>
        <p:nvSpPr>
          <p:cNvPr id="6" name="Прямоугольник 5"/>
          <p:cNvSpPr/>
          <p:nvPr/>
        </p:nvSpPr>
        <p:spPr>
          <a:xfrm>
            <a:off x="2438400" y="6248400"/>
            <a:ext cx="3962400" cy="2308225"/>
          </a:xfrm>
          <a:prstGeom prst="rect">
            <a:avLst/>
          </a:prstGeom>
        </p:spPr>
        <p:txBody>
          <a:bodyPr>
            <a:spAutoFit/>
          </a:bodyPr>
          <a:lstStyle/>
          <a:p>
            <a:pPr algn="just" fontAlgn="auto">
              <a:spcBef>
                <a:spcPts val="0"/>
              </a:spcBef>
              <a:spcAft>
                <a:spcPts val="0"/>
              </a:spcAft>
              <a:defRPr/>
            </a:pPr>
            <a:r>
              <a:rPr lang="ru-RU" dirty="0">
                <a:latin typeface="+mj-lt"/>
                <a:cs typeface="+mn-cs"/>
              </a:rPr>
              <a:t>Купание создает у детей радостное настроение, улучшает обмен веществ, повышает аппетит. </a:t>
            </a:r>
          </a:p>
          <a:p>
            <a:pPr algn="just" fontAlgn="auto">
              <a:spcBef>
                <a:spcPts val="0"/>
              </a:spcBef>
              <a:spcAft>
                <a:spcPts val="0"/>
              </a:spcAft>
              <a:defRPr/>
            </a:pPr>
            <a:r>
              <a:rPr lang="ru-RU" dirty="0">
                <a:latin typeface="+mj-lt"/>
                <a:cs typeface="+mn-cs"/>
              </a:rPr>
              <a:t>Купание и обучение плаванию в открытых водоемах требует предварительной подготовки – воздушное закаливание, водные процедуры.</a:t>
            </a:r>
            <a:endParaRPr lang="ru-RU" dirty="0">
              <a:latin typeface="+mj-lt"/>
              <a:cs typeface="+mn-cs"/>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4" descr="6fe13114088f"/>
          <p:cNvPicPr>
            <a:picLocks noChangeAspect="1" noChangeArrowheads="1"/>
          </p:cNvPicPr>
          <p:nvPr/>
        </p:nvPicPr>
        <p:blipFill>
          <a:blip r:embed="rId2"/>
          <a:srcRect/>
          <a:stretch>
            <a:fillRect/>
          </a:stretch>
        </p:blipFill>
        <p:spPr bwMode="auto">
          <a:xfrm>
            <a:off x="0" y="0"/>
            <a:ext cx="6858000" cy="9144000"/>
          </a:xfrm>
          <a:prstGeom prst="rect">
            <a:avLst/>
          </a:prstGeom>
          <a:noFill/>
          <a:ln w="9525">
            <a:noFill/>
            <a:miter lim="800000"/>
            <a:headEnd/>
            <a:tailEnd/>
          </a:ln>
        </p:spPr>
      </p:pic>
      <p:sp>
        <p:nvSpPr>
          <p:cNvPr id="13318" name="Text Box 6"/>
          <p:cNvSpPr txBox="1">
            <a:spLocks noChangeArrowheads="1"/>
          </p:cNvSpPr>
          <p:nvPr/>
        </p:nvSpPr>
        <p:spPr bwMode="auto">
          <a:xfrm>
            <a:off x="304800" y="1981200"/>
            <a:ext cx="6248400" cy="4246563"/>
          </a:xfrm>
          <a:prstGeom prst="rect">
            <a:avLst/>
          </a:prstGeom>
          <a:noFill/>
          <a:ln w="9525">
            <a:noFill/>
            <a:miter lim="800000"/>
            <a:headEnd/>
            <a:tailEnd/>
          </a:ln>
          <a:effectLst/>
        </p:spPr>
        <p:txBody>
          <a:bodyPr>
            <a:spAutoFit/>
          </a:bodyPr>
          <a:lstStyle/>
          <a:p>
            <a:pPr algn="just" fontAlgn="auto">
              <a:spcBef>
                <a:spcPts val="0"/>
              </a:spcBef>
              <a:spcAft>
                <a:spcPts val="0"/>
              </a:spcAft>
              <a:defRPr/>
            </a:pPr>
            <a:r>
              <a:rPr lang="ru-RU" dirty="0">
                <a:latin typeface="+mj-lt"/>
                <a:cs typeface="+mn-cs"/>
              </a:rPr>
              <a:t>Влияние солнечной энергии благотворно сказывается на жизненно важные физиологические процессы организма: повышается обмен веществ, сопротивляемость организма к болезням, улучшается сон и аппетит. Использовать солнечную энергию для закаливания можно для детей в возрасте от 1 года. Общее время пребывания под прямыми солнечными лучами  ограничивается 5-6 минутами. Затем время увеличивается и по мере появления загара, доводится до 20-25 минут (при чередовании с игрой в тени).</a:t>
            </a:r>
          </a:p>
          <a:p>
            <a:pPr algn="just" fontAlgn="auto">
              <a:spcBef>
                <a:spcPts val="0"/>
              </a:spcBef>
              <a:spcAft>
                <a:spcPts val="0"/>
              </a:spcAft>
              <a:defRPr/>
            </a:pPr>
            <a:r>
              <a:rPr lang="ru-RU" dirty="0">
                <a:latin typeface="+mj-lt"/>
                <a:cs typeface="+mn-cs"/>
              </a:rPr>
              <a:t>Злоупотребление солнцем может вызвать ожоги кожи, перегревание, вялость, нарушение работы желудочно-кишечного тракта. При появлении первых признаков перегревания (покраснение лица) ребенка уводят в тень, поят остуженной кипяченой водой, после чего он сможет продолжить игру в тени</a:t>
            </a:r>
            <a:r>
              <a:rPr lang="ru-RU" dirty="0">
                <a:latin typeface="+mj-lt"/>
                <a:cs typeface="+mn-cs"/>
              </a:rPr>
              <a:t>.</a:t>
            </a:r>
            <a:endParaRPr lang="ru-RU" dirty="0">
              <a:latin typeface="+mj-lt"/>
              <a:cs typeface="+mn-cs"/>
            </a:endParaRPr>
          </a:p>
        </p:txBody>
      </p:sp>
      <p:sp>
        <p:nvSpPr>
          <p:cNvPr id="5" name="Прямоугольник 4"/>
          <p:cNvSpPr/>
          <p:nvPr/>
        </p:nvSpPr>
        <p:spPr>
          <a:xfrm>
            <a:off x="228600" y="304800"/>
            <a:ext cx="6324600" cy="1754326"/>
          </a:xfrm>
          <a:prstGeom prst="rect">
            <a:avLst/>
          </a:prstGeom>
          <a:noFill/>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ru-RU" sz="5400" b="1" dirty="0">
                <a:ln w="28575">
                  <a:solidFill>
                    <a:schemeClr val="accent5">
                      <a:lumMod val="60000"/>
                      <a:lumOff val="40000"/>
                    </a:schemeClr>
                  </a:solidFill>
                </a:ln>
                <a:solidFill>
                  <a:schemeClr val="accent4">
                    <a:lumMod val="40000"/>
                    <a:lumOff val="60000"/>
                  </a:schemeClr>
                </a:solidFill>
                <a:effectLst>
                  <a:glow rad="101600">
                    <a:schemeClr val="accent4">
                      <a:satMod val="175000"/>
                      <a:alpha val="40000"/>
                    </a:schemeClr>
                  </a:glow>
                </a:effectLst>
                <a:latin typeface="+mn-lt"/>
                <a:cs typeface="+mn-cs"/>
              </a:rPr>
              <a:t>Закаливание солнцем</a:t>
            </a:r>
            <a:endParaRPr lang="ru-RU" sz="5400" b="1" dirty="0">
              <a:ln w="28575">
                <a:solidFill>
                  <a:schemeClr val="accent5">
                    <a:lumMod val="60000"/>
                    <a:lumOff val="40000"/>
                  </a:schemeClr>
                </a:solidFill>
              </a:ln>
              <a:solidFill>
                <a:schemeClr val="accent4">
                  <a:lumMod val="40000"/>
                  <a:lumOff val="60000"/>
                </a:schemeClr>
              </a:solidFill>
              <a:effectLst>
                <a:glow rad="101600">
                  <a:schemeClr val="accent4">
                    <a:satMod val="175000"/>
                    <a:alpha val="40000"/>
                  </a:schemeClr>
                </a:glow>
              </a:effectLst>
              <a:latin typeface="+mn-lt"/>
              <a:cs typeface="+mn-cs"/>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4" descr="7320e87fb10a"/>
          <p:cNvPicPr>
            <a:picLocks noChangeAspect="1" noChangeArrowheads="1"/>
          </p:cNvPicPr>
          <p:nvPr/>
        </p:nvPicPr>
        <p:blipFill>
          <a:blip r:embed="rId2">
            <a:lum bright="-10000" contrast="30000"/>
          </a:blip>
          <a:srcRect/>
          <a:stretch>
            <a:fillRect/>
          </a:stretch>
        </p:blipFill>
        <p:spPr bwMode="auto">
          <a:xfrm>
            <a:off x="0" y="0"/>
            <a:ext cx="6858000" cy="9144000"/>
          </a:xfrm>
          <a:prstGeom prst="rect">
            <a:avLst/>
          </a:prstGeom>
          <a:noFill/>
          <a:ln w="9525">
            <a:noFill/>
            <a:miter lim="800000"/>
            <a:headEnd/>
            <a:tailEnd/>
          </a:ln>
        </p:spPr>
      </p:pic>
      <p:sp>
        <p:nvSpPr>
          <p:cNvPr id="41986" name="Text Box 6"/>
          <p:cNvSpPr txBox="1">
            <a:spLocks noChangeArrowheads="1"/>
          </p:cNvSpPr>
          <p:nvPr/>
        </p:nvSpPr>
        <p:spPr bwMode="auto">
          <a:xfrm>
            <a:off x="685800" y="1752600"/>
            <a:ext cx="5410200" cy="369888"/>
          </a:xfrm>
          <a:prstGeom prst="rect">
            <a:avLst/>
          </a:prstGeom>
          <a:noFill/>
          <a:ln w="9525">
            <a:noFill/>
            <a:miter lim="800000"/>
            <a:headEnd/>
            <a:tailEnd/>
          </a:ln>
        </p:spPr>
        <p:txBody>
          <a:bodyPr>
            <a:spAutoFit/>
          </a:bodyPr>
          <a:lstStyle/>
          <a:p>
            <a:pPr algn="just">
              <a:spcBef>
                <a:spcPct val="50000"/>
              </a:spcBef>
            </a:pPr>
            <a:endParaRPr lang="ru-RU">
              <a:latin typeface="Calibri" pitchFamily="34" charset="0"/>
            </a:endParaRPr>
          </a:p>
        </p:txBody>
      </p:sp>
      <p:sp>
        <p:nvSpPr>
          <p:cNvPr id="15367" name="Text Box 7"/>
          <p:cNvSpPr txBox="1">
            <a:spLocks noChangeArrowheads="1"/>
          </p:cNvSpPr>
          <p:nvPr/>
        </p:nvSpPr>
        <p:spPr bwMode="auto">
          <a:xfrm>
            <a:off x="762000" y="1371600"/>
            <a:ext cx="5334000" cy="5908675"/>
          </a:xfrm>
          <a:prstGeom prst="rect">
            <a:avLst/>
          </a:prstGeom>
          <a:noFill/>
          <a:ln w="9525">
            <a:noFill/>
            <a:miter lim="800000"/>
            <a:headEnd/>
            <a:tailEnd/>
          </a:ln>
          <a:effectLst/>
        </p:spPr>
        <p:txBody>
          <a:bodyPr>
            <a:spAutoFit/>
          </a:bodyPr>
          <a:lstStyle/>
          <a:p>
            <a:pPr algn="just" fontAlgn="auto">
              <a:spcBef>
                <a:spcPct val="50000"/>
              </a:spcBef>
              <a:spcAft>
                <a:spcPts val="0"/>
              </a:spcAft>
              <a:defRPr/>
            </a:pPr>
            <a:r>
              <a:rPr lang="ru-RU" dirty="0">
                <a:latin typeface="+mj-lt"/>
                <a:cs typeface="+mn-cs"/>
              </a:rPr>
              <a:t>В теплый летний день, гуляя с детьми, пополняйте их представление о явлениях природы: о воде и ее использовании (течет, водой умываются, бывает холодная и теплая, в ней купаются); о песке и его свойствах (сухой- сыплется, влажный- можно делать постройки). Наблюдая с детьми за явлениями природы, называйте их- идет дождь- стало мокро, сыро; светит солнце- стало тепло, жарко.</a:t>
            </a:r>
          </a:p>
          <a:p>
            <a:pPr algn="just" fontAlgn="auto">
              <a:spcBef>
                <a:spcPct val="50000"/>
              </a:spcBef>
              <a:spcAft>
                <a:spcPts val="0"/>
              </a:spcAft>
              <a:defRPr/>
            </a:pPr>
            <a:r>
              <a:rPr lang="ru-RU" dirty="0">
                <a:latin typeface="+mj-lt"/>
                <a:cs typeface="+mn-cs"/>
              </a:rPr>
              <a:t>Во время прогулок обращайте внимание детей на растения и их отличительные признаки, окраску: деревья высокие, трава низкая, цветы яркие, красивые.</a:t>
            </a:r>
          </a:p>
          <a:p>
            <a:pPr algn="just" fontAlgn="auto">
              <a:spcBef>
                <a:spcPct val="50000"/>
              </a:spcBef>
              <a:spcAft>
                <a:spcPts val="0"/>
              </a:spcAft>
              <a:defRPr/>
            </a:pPr>
            <a:r>
              <a:rPr lang="ru-RU" dirty="0">
                <a:latin typeface="+mj-lt"/>
                <a:cs typeface="+mn-cs"/>
              </a:rPr>
              <a:t>Лето - </a:t>
            </a:r>
            <a:r>
              <a:rPr lang="ru-RU" dirty="0">
                <a:latin typeface="+mj-lt"/>
                <a:cs typeface="+mn-cs"/>
              </a:rPr>
              <a:t>наиболее благоприятное время для использования всех естественных факторов: воды, солнца, воздуха, поэтому необходимо давать детям возможность, как можно дольше находиться на улице. Во время  прогулок обращайте внимание детей на животных, называя их основные части тела (хвост, уши, лапки); их движения (бегает, летает, ходит, ползает, прыгает).</a:t>
            </a:r>
          </a:p>
        </p:txBody>
      </p:sp>
      <p:sp>
        <p:nvSpPr>
          <p:cNvPr id="6" name="Прямоугольник 5"/>
          <p:cNvSpPr/>
          <p:nvPr/>
        </p:nvSpPr>
        <p:spPr>
          <a:xfrm>
            <a:off x="0" y="381000"/>
            <a:ext cx="6858000" cy="923330"/>
          </a:xfrm>
          <a:prstGeom prst="rect">
            <a:avLst/>
          </a:prstGeom>
          <a:noFill/>
        </p:spPr>
        <p:txBody>
          <a:bodyPr>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ru-RU" sz="5400" b="1" spc="150" dirty="0">
                <a:ln w="38100">
                  <a:solidFill>
                    <a:schemeClr val="accent3">
                      <a:lumMod val="60000"/>
                      <a:lumOff val="40000"/>
                    </a:schemeClr>
                  </a:solidFill>
                </a:ln>
                <a:solidFill>
                  <a:schemeClr val="bg2">
                    <a:lumMod val="75000"/>
                  </a:schemeClr>
                </a:solidFill>
                <a:effectLst>
                  <a:glow rad="101600">
                    <a:schemeClr val="accent3">
                      <a:satMod val="175000"/>
                      <a:alpha val="40000"/>
                    </a:schemeClr>
                  </a:glow>
                  <a:outerShdw blurRad="25400" algn="tl" rotWithShape="0">
                    <a:srgbClr val="000000">
                      <a:alpha val="43000"/>
                    </a:srgbClr>
                  </a:outerShdw>
                </a:effectLst>
                <a:latin typeface="+mn-lt"/>
                <a:cs typeface="+mn-cs"/>
              </a:rPr>
              <a:t>Лето, лето, лето…</a:t>
            </a:r>
            <a:endParaRPr lang="ru-RU" sz="5400" b="1" spc="150" dirty="0">
              <a:ln w="38100">
                <a:solidFill>
                  <a:schemeClr val="accent3">
                    <a:lumMod val="60000"/>
                    <a:lumOff val="40000"/>
                  </a:schemeClr>
                </a:solidFill>
              </a:ln>
              <a:solidFill>
                <a:schemeClr val="bg2">
                  <a:lumMod val="75000"/>
                </a:schemeClr>
              </a:solidFill>
              <a:effectLst>
                <a:glow rad="101600">
                  <a:schemeClr val="accent3">
                    <a:satMod val="175000"/>
                    <a:alpha val="40000"/>
                  </a:schemeClr>
                </a:glow>
                <a:outerShdw blurRad="25400" algn="tl" rotWithShape="0">
                  <a:srgbClr val="000000">
                    <a:alpha val="43000"/>
                  </a:srgbClr>
                </a:outerShdw>
              </a:effectLst>
              <a:latin typeface="+mn-lt"/>
              <a:cs typeface="+mn-cs"/>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2700000" scaled="1"/>
        </a:gradFill>
        <a:effectLst/>
      </p:bgPr>
    </p:bg>
    <p:spTree>
      <p:nvGrpSpPr>
        <p:cNvPr id="1" name=""/>
        <p:cNvGrpSpPr/>
        <p:nvPr/>
      </p:nvGrpSpPr>
      <p:grpSpPr>
        <a:xfrm>
          <a:off x="0" y="0"/>
          <a:ext cx="0" cy="0"/>
          <a:chOff x="0" y="0"/>
          <a:chExt cx="0" cy="0"/>
        </a:xfrm>
      </p:grpSpPr>
      <p:sp>
        <p:nvSpPr>
          <p:cNvPr id="15362" name="Содержимое 2"/>
          <p:cNvSpPr>
            <a:spLocks noGrp="1"/>
          </p:cNvSpPr>
          <p:nvPr>
            <p:ph idx="4294967295"/>
          </p:nvPr>
        </p:nvSpPr>
        <p:spPr>
          <a:xfrm>
            <a:off x="342900" y="357188"/>
            <a:ext cx="6172200" cy="8215312"/>
          </a:xfrm>
        </p:spPr>
        <p:txBody>
          <a:bodyPr/>
          <a:lstStyle/>
          <a:p>
            <a:pPr algn="ctr">
              <a:lnSpc>
                <a:spcPct val="90000"/>
              </a:lnSpc>
              <a:buFontTx/>
              <a:buNone/>
            </a:pPr>
            <a:endParaRPr lang="en-US" sz="1100"/>
          </a:p>
          <a:p>
            <a:pPr algn="just">
              <a:lnSpc>
                <a:spcPct val="90000"/>
              </a:lnSpc>
              <a:buFontTx/>
              <a:buNone/>
            </a:pPr>
            <a:r>
              <a:rPr lang="ru-RU" sz="1200">
                <a:solidFill>
                  <a:srgbClr val="17375E"/>
                </a:solidFill>
                <a:latin typeface="Times New Roman" pitchFamily="18" charset="0"/>
                <a:cs typeface="Times New Roman" pitchFamily="18" charset="0"/>
              </a:rPr>
              <a:t>Большое значение для здоровья и физического развития детей имеет режим дня. Постоянное время для еды, сна, прогулок, игр и занятий - то, что И.П. Павлов называл внешним стереотипом,- обязательное условие правильного воспитания ребенка. </a:t>
            </a:r>
          </a:p>
          <a:p>
            <a:pPr algn="just">
              <a:lnSpc>
                <a:spcPct val="90000"/>
              </a:lnSpc>
              <a:buFontTx/>
              <a:buNone/>
            </a:pPr>
            <a:r>
              <a:rPr lang="ru-RU" sz="1200">
                <a:solidFill>
                  <a:srgbClr val="17375E"/>
                </a:solidFill>
                <a:latin typeface="Times New Roman" pitchFamily="18" charset="0"/>
                <a:cs typeface="Times New Roman" pitchFamily="18" charset="0"/>
              </a:rPr>
              <a:t>Режим дня - это система распределения периодов сна и бодрствования, приемов пищи, гигиенических и оздоровительных процедур, занятий и самостоятельной деятельности детей. Бодрое, жизнерадостное и в то же время уравновешенное настроение детей в большой мере зависит от строгого выполнения режима. Запаздывание еды, сна, прогулок отрицательно сказывается на нервной системе детей: они становятся вялыми или, наоборот, возбужденными, начинают капризничать, теряют аппетит, плохо засыпают и спят беспокойно. </a:t>
            </a:r>
          </a:p>
          <a:p>
            <a:pPr algn="just">
              <a:lnSpc>
                <a:spcPct val="90000"/>
              </a:lnSpc>
              <a:buFontTx/>
              <a:buNone/>
            </a:pPr>
            <a:r>
              <a:rPr lang="ru-RU" sz="1200">
                <a:solidFill>
                  <a:srgbClr val="17375E"/>
                </a:solidFill>
                <a:latin typeface="Times New Roman" pitchFamily="18" charset="0"/>
                <a:cs typeface="Times New Roman" pitchFamily="18" charset="0"/>
              </a:rPr>
              <a:t>Один из немаловажных отличительных признаков воспитания в детском саду от домашнего - это режим в детском саду. В детском саду все подчинено заранее установленному распорядку. И это несомненный плюс. Ведь такая системность приучает даже самого взбалмошного карапуза к аккуратности, точности, порядку. Что уж говорить о питании. Любой диетолог подтвердит, что правильный прием пищи в одно и то же время способствует росту здорового организма. </a:t>
            </a:r>
          </a:p>
          <a:p>
            <a:pPr algn="just">
              <a:lnSpc>
                <a:spcPct val="90000"/>
              </a:lnSpc>
              <a:buFontTx/>
              <a:buNone/>
            </a:pPr>
            <a:r>
              <a:rPr lang="ru-RU" sz="1200">
                <a:solidFill>
                  <a:srgbClr val="17375E"/>
                </a:solidFill>
                <a:latin typeface="Times New Roman" pitchFamily="18" charset="0"/>
                <a:cs typeface="Times New Roman" pitchFamily="18" charset="0"/>
              </a:rPr>
              <a:t>Режим дня - это четкий распорядок жизни в течение суток, предусматривающий чередование бодрствования и сна, а также рациональную организацию различных видов деятельности. Правильный, соответствующий возрастным возможностям ребенка режим укрепляет здоровье, обеспечивает работоспособность, успешное осуществление разнообразной деятельности, предохраняет от переутомления. </a:t>
            </a:r>
          </a:p>
          <a:p>
            <a:pPr algn="just">
              <a:lnSpc>
                <a:spcPct val="90000"/>
              </a:lnSpc>
              <a:buFontTx/>
              <a:buNone/>
            </a:pPr>
            <a:r>
              <a:rPr lang="ru-RU" sz="1200">
                <a:solidFill>
                  <a:srgbClr val="17375E"/>
                </a:solidFill>
                <a:latin typeface="Times New Roman" pitchFamily="18" charset="0"/>
                <a:cs typeface="Times New Roman" pitchFamily="18" charset="0"/>
              </a:rPr>
              <a:t>Любая деятельность - это ответная реакция на внешний раздражитель, осуществляемая рефлектор но. Она является результатом сложных процессов в коре головного мозга, сопровождается огромной тратой нервной энергии и приводит к утомлению. </a:t>
            </a:r>
          </a:p>
          <a:p>
            <a:pPr algn="just">
              <a:lnSpc>
                <a:spcPct val="90000"/>
              </a:lnSpc>
              <a:buFontTx/>
              <a:buNone/>
            </a:pPr>
            <a:r>
              <a:rPr lang="ru-RU" sz="1200">
                <a:solidFill>
                  <a:srgbClr val="17375E"/>
                </a:solidFill>
                <a:latin typeface="Times New Roman" pitchFamily="18" charset="0"/>
                <a:cs typeface="Times New Roman" pitchFamily="18" charset="0"/>
              </a:rPr>
              <a:t>У ребенка, приученного к строгому распорядку, потребность в еде, сне, отдыхе наступает через определенные промежутки времени и сопровождается ритмическими изменениями в деятельности всех внутренних органов. Организм как бы заблаговременно настраивается на предстоящую деятельность, поэтому она осуществляется достаточно эффективно, без лишней траты нервной энергии и не вызывает выраженного утомления. </a:t>
            </a:r>
          </a:p>
          <a:p>
            <a:pPr algn="just">
              <a:lnSpc>
                <a:spcPct val="90000"/>
              </a:lnSpc>
              <a:buFontTx/>
              <a:buNone/>
            </a:pPr>
            <a:r>
              <a:rPr lang="ru-RU" sz="1200">
                <a:solidFill>
                  <a:srgbClr val="17375E"/>
                </a:solidFill>
                <a:latin typeface="Times New Roman" pitchFamily="18" charset="0"/>
                <a:cs typeface="Times New Roman" pitchFamily="18" charset="0"/>
              </a:rPr>
              <a:t>В первые три года жизни режим дня меняется несколько раз. Он должен быть подчинен основным задачам воспитания детей преддошкольного возраста: способствовать правильному росту и развитию, укреплению здоровья, развитию основных движений, становлению речевой функции. </a:t>
            </a:r>
          </a:p>
          <a:p>
            <a:pPr algn="just">
              <a:lnSpc>
                <a:spcPct val="90000"/>
              </a:lnSpc>
              <a:buFontTx/>
              <a:buNone/>
            </a:pPr>
            <a:r>
              <a:rPr lang="ru-RU" sz="1200">
                <a:solidFill>
                  <a:srgbClr val="17375E"/>
                </a:solidFill>
                <a:latin typeface="Times New Roman" pitchFamily="18" charset="0"/>
                <a:cs typeface="Times New Roman" pitchFamily="18" charset="0"/>
              </a:rPr>
              <a:t>Режим дня детей дошкольного возраста должен строиться также с учетом особенностей их высшей нервной деятельности, которая характеризуется все еще легкой истощаемостью клеток коры головного мозга, определенной неустойчивостью нервных процессов. </a:t>
            </a:r>
          </a:p>
          <a:p>
            <a:pPr algn="just">
              <a:lnSpc>
                <a:spcPct val="90000"/>
              </a:lnSpc>
              <a:buFontTx/>
              <a:buNone/>
            </a:pPr>
            <a:r>
              <a:rPr lang="ru-RU" sz="1200">
                <a:solidFill>
                  <a:srgbClr val="17375E"/>
                </a:solidFill>
                <a:latin typeface="Times New Roman" pitchFamily="18" charset="0"/>
                <a:cs typeface="Times New Roman" pitchFamily="18" charset="0"/>
              </a:rPr>
              <a:t>Хорошая работоспособность в течение дня обеспечивается разнообразием видов деятельности и их чередованием. С физиологических позиций это объясняется способностью коры головного мозга одновременно работать и отдыхать. В каждый отдельный момент работает не вся ее поверхность, а отдельные участки, именно те, которые ведают данной деятельностью (поле оптимальной возбудимости). Остальные области коры в это время находятся в состоянии покоя. При изменении характера занятий поле оптимальной возбудимости перемещается, и создаются условия для отдыха ранее функционировавших участков коры головного мозга. </a:t>
            </a:r>
          </a:p>
          <a:p>
            <a:pPr algn="just">
              <a:lnSpc>
                <a:spcPct val="90000"/>
              </a:lnSpc>
            </a:pPr>
            <a:endParaRPr lang="ru-RU" sz="1200">
              <a:solidFill>
                <a:srgbClr val="17375E"/>
              </a:solidFill>
              <a:latin typeface="Times New Roman" pitchFamily="18" charset="0"/>
              <a:cs typeface="Times New Roman" pitchFamily="18"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2700000" scaled="1"/>
        </a:gradFill>
        <a:effectLst/>
      </p:bgPr>
    </p:bg>
    <p:spTree>
      <p:nvGrpSpPr>
        <p:cNvPr id="1" name=""/>
        <p:cNvGrpSpPr/>
        <p:nvPr/>
      </p:nvGrpSpPr>
      <p:grpSpPr>
        <a:xfrm>
          <a:off x="0" y="0"/>
          <a:ext cx="0" cy="0"/>
          <a:chOff x="0" y="0"/>
          <a:chExt cx="0" cy="0"/>
        </a:xfrm>
      </p:grpSpPr>
      <p:sp>
        <p:nvSpPr>
          <p:cNvPr id="16386" name="Содержимое 2"/>
          <p:cNvSpPr>
            <a:spLocks noGrp="1"/>
          </p:cNvSpPr>
          <p:nvPr>
            <p:ph idx="4294967295"/>
          </p:nvPr>
        </p:nvSpPr>
        <p:spPr>
          <a:xfrm>
            <a:off x="342900" y="428625"/>
            <a:ext cx="6172200" cy="7739063"/>
          </a:xfrm>
        </p:spPr>
        <p:txBody>
          <a:bodyPr/>
          <a:lstStyle/>
          <a:p>
            <a:pPr algn="just">
              <a:buFontTx/>
              <a:buNone/>
            </a:pPr>
            <a:r>
              <a:rPr lang="ru-RU" sz="1100">
                <a:solidFill>
                  <a:srgbClr val="17375E"/>
                </a:solidFill>
                <a:latin typeface="Times New Roman" pitchFamily="18" charset="0"/>
                <a:cs typeface="Times New Roman" pitchFamily="18" charset="0"/>
              </a:rPr>
              <a:t>Все физиологические процессы в организме, имея свой биологический ритм, подчиняются единому суточному ритму - смене дня и ночи. В течение суток активность и работоспособность ребенка не одинаковы. Их подъем отмечается от 8 до 12 ч и от 16 до 18 ч, а период минимальной работоспособности приходится на 14-16 ч. Не случайно поэтому занятия, вызывающие выраженное утомление детей, планируются в первую половину дня, в часы оптимальной работоспособности. </a:t>
            </a:r>
          </a:p>
          <a:p>
            <a:pPr algn="just">
              <a:buFontTx/>
              <a:buNone/>
            </a:pPr>
            <a:r>
              <a:rPr lang="ru-RU" sz="1100">
                <a:solidFill>
                  <a:srgbClr val="17375E"/>
                </a:solidFill>
                <a:latin typeface="Times New Roman" pitchFamily="18" charset="0"/>
                <a:cs typeface="Times New Roman" pitchFamily="18" charset="0"/>
              </a:rPr>
              <a:t>Работоспособность неоднозначна и на протяжении недели. В понедельник она невысока. Это можно объяснить адаптацией ребенка к режиму детского сада после двухдневного пребывания в домашних условиях, когда в большинстве случаев привычный режим существенно нарушается. Наилучшие показатели работоспособности отмечаются во вторник и среду, а начиная с четверга она вновь ухудшается, достигая самых низких характеристик в пятницу и субботу. Следовательно, к концу недели происходит постепенное и неуклонное нарастание утомления. В известной мере это обусловлено большой продолжительностью малоподвижного состояния детей, занятых спокойными играми, хозяйственно - бытовым трудом, учебной работой. В общей сложности 75-80% времени пребывания в детском саду приходится на малоподвижную деятельность, между тем как ребенку присуща потребность в активных движениях. Увеличение двигательного компонента и рациональное (с учетом динамики работоспособности) распределение в течение недели занятий, особенно утомительных для детей, можно отнести к числу мер по предупреждению утомления. </a:t>
            </a:r>
          </a:p>
          <a:p>
            <a:pPr algn="just">
              <a:buFontTx/>
              <a:buNone/>
            </a:pPr>
            <a:r>
              <a:rPr lang="ru-RU" sz="1100">
                <a:solidFill>
                  <a:srgbClr val="17375E"/>
                </a:solidFill>
                <a:latin typeface="Times New Roman" pitchFamily="18" charset="0"/>
                <a:cs typeface="Times New Roman" pitchFamily="18" charset="0"/>
              </a:rPr>
              <a:t>Продолжительность отрезков бодрствования у дошкольников ограничивается 5-6 ч. Отсюда вытекает необходимость чередования бодрствования и сна. </a:t>
            </a:r>
          </a:p>
          <a:p>
            <a:pPr algn="just">
              <a:buFontTx/>
              <a:buNone/>
            </a:pPr>
            <a:r>
              <a:rPr lang="ru-RU" sz="1100">
                <a:solidFill>
                  <a:srgbClr val="17375E"/>
                </a:solidFill>
                <a:latin typeface="Times New Roman" pitchFamily="18" charset="0"/>
                <a:cs typeface="Times New Roman" pitchFamily="18" charset="0"/>
              </a:rPr>
              <a:t>Ребенок, с раннего детства привыкший жить по режиму, охотно его выполняет. Ему не приходит в голову, что можно отказываться идти спать, когда наступило время. Если он в 9 часов вечера лег и не позднее чем через полчаса крепко уснул, то утром его не приходится будить - он сам просыпается бодрым, веселым. У ребенка имеется достаточно времени, чтобы спокойно одеться, и родителям не приходится поторапливать его и высказывать недовольство по поводу его медлительности. Днем они не тратят время на многократные приглашения, уговоры сесть за стол или пойти погулять. День в семье начинается и кончается спокойно, все конфликтные ситуации, связанные с соблюдением режима, исключены. Вечерние часы родители полностью используют для своих дел. </a:t>
            </a:r>
          </a:p>
          <a:p>
            <a:pPr algn="just">
              <a:buFontTx/>
              <a:buNone/>
            </a:pPr>
            <a:r>
              <a:rPr lang="ru-RU" sz="1100">
                <a:solidFill>
                  <a:srgbClr val="17375E"/>
                </a:solidFill>
                <a:latin typeface="Times New Roman" pitchFamily="18" charset="0"/>
                <a:cs typeface="Times New Roman" pitchFamily="18" charset="0"/>
              </a:rPr>
              <a:t>Если изо дня в день повторяется ритм в часах приема пищи, сна, прогулок, разных видов деятельности, то это благоприятно влияет на состояние нервной системы и на то, как протекают все физиологические процессы в организме. В детских дошкольных учреждениях режим осуществляется полностью. Но дома (у детей как не посещающих, так и посещающих детские сады) он далеко не всегда соблюдается. Замечено, что отсутствие правильного режима дня в выходные дни отражается на состоянии ребенка в детском саду в понедельник: чувствуется некоторая утомленность, вялость (или, напротив, повышенная возбудимость), малыш склонен значительно больше поспать днем, чем в остальные дни. </a:t>
            </a:r>
          </a:p>
          <a:p>
            <a:pPr algn="just">
              <a:buFontTx/>
              <a:buNone/>
            </a:pPr>
            <a:r>
              <a:rPr lang="ru-RU" sz="1100">
                <a:solidFill>
                  <a:srgbClr val="17375E"/>
                </a:solidFill>
                <a:latin typeface="Times New Roman" pitchFamily="18" charset="0"/>
                <a:cs typeface="Times New Roman" pitchFamily="18" charset="0"/>
              </a:rPr>
              <a:t>На протяжении 4 дошкольных лет режим меняется незначительно. Несколько уменьшается</a:t>
            </a:r>
            <a:r>
              <a:rPr lang="en-US" sz="1100">
                <a:solidFill>
                  <a:srgbClr val="17375E"/>
                </a:solidFill>
                <a:latin typeface="Times New Roman" pitchFamily="18" charset="0"/>
                <a:cs typeface="Times New Roman" pitchFamily="18" charset="0"/>
              </a:rPr>
              <a:t> </a:t>
            </a:r>
            <a:r>
              <a:rPr lang="ru-RU" sz="1100">
                <a:solidFill>
                  <a:srgbClr val="17375E"/>
                </a:solidFill>
                <a:latin typeface="Times New Roman" pitchFamily="18" charset="0"/>
                <a:cs typeface="Times New Roman" pitchFamily="18" charset="0"/>
              </a:rPr>
              <a:t>суточное количество сна, преимущественно за счет дневного. Но нельзя забывать, что ребенок все еще нуждается в более продолжительном сне, чем взрослый человек. </a:t>
            </a:r>
          </a:p>
          <a:p>
            <a:pPr algn="just">
              <a:buFontTx/>
              <a:buNone/>
            </a:pPr>
            <a:r>
              <a:rPr lang="ru-RU" sz="1100">
                <a:solidFill>
                  <a:srgbClr val="17375E"/>
                </a:solidFill>
                <a:latin typeface="Times New Roman" pitchFamily="18" charset="0"/>
                <a:cs typeface="Times New Roman" pitchFamily="18" charset="0"/>
              </a:rPr>
              <a:t>Ребенку до 5 лет положено спать в сутки 12,5--12 часов, в 5-6 лет - 11,5-12 часов (из них примерно 10-11 часов ночью и 1,5-2,5 часа днем). </a:t>
            </a:r>
          </a:p>
          <a:p>
            <a:pPr algn="just">
              <a:buFontTx/>
              <a:buNone/>
            </a:pPr>
            <a:r>
              <a:rPr lang="ru-RU" sz="1100">
                <a:solidFill>
                  <a:srgbClr val="17375E"/>
                </a:solidFill>
                <a:latin typeface="Times New Roman" pitchFamily="18" charset="0"/>
                <a:cs typeface="Times New Roman" pitchFamily="18" charset="0"/>
              </a:rPr>
              <a:t>Для ночного сна отводится время с 9-9 часов 30 минут вечера до 7-7 часов 30 минут утра. Дети-дошкольники спят днем один раз. Укладывают их так, чтобы они просыпались в 15-15 часов 30 минут. Организовывать дневной сон позже нецелесообразно - это неизбежно вызывало бы более позднее укладывание на ночной сон. Шестичасовое бодрствование в</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2700000" scaled="1"/>
        </a:gra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88" y="395288"/>
            <a:ext cx="6215062" cy="6370637"/>
          </a:xfrm>
          <a:prstGeom prst="rect">
            <a:avLst/>
          </a:prstGeom>
          <a:noFill/>
          <a:ln w="9525">
            <a:noFill/>
            <a:miter lim="800000"/>
            <a:headEnd/>
            <a:tailEnd/>
          </a:ln>
          <a:effectLst/>
        </p:spPr>
        <p:txBody>
          <a:bodyPr anchor="ctr">
            <a:spAutoFit/>
          </a:bodyPr>
          <a:lstStyle/>
          <a:p>
            <a:pPr algn="just"/>
            <a:r>
              <a:rPr lang="ru-RU" sz="1200">
                <a:solidFill>
                  <a:srgbClr val="17375E"/>
                </a:solidFill>
                <a:latin typeface="Times New Roman" pitchFamily="18" charset="0"/>
                <a:cs typeface="Times New Roman" pitchFamily="18" charset="0"/>
              </a:rPr>
              <a:t>второй половине дня - это как раз тот промежуток времени, в течение которого ребенок достаточно наиграется, чтобы почувствовать потребность в отдыхе. </a:t>
            </a:r>
          </a:p>
          <a:p>
            <a:pPr algn="just" eaLnBrk="0" hangingPunct="0"/>
            <a:r>
              <a:rPr lang="ru-RU" sz="1200">
                <a:solidFill>
                  <a:srgbClr val="17375E"/>
                </a:solidFill>
                <a:latin typeface="Times New Roman" pitchFamily="18" charset="0"/>
                <a:cs typeface="Times New Roman" pitchFamily="18" charset="0"/>
              </a:rPr>
              <a:t>Особенности сна ребенка в большой мере определяются условиями воспитания. Необходимость идти спать порою воспринимается как неприятность, ребенок просит разрешения еще поиграть, посмотреть телевизор. Получив отказ, он в плохом настроении идет умываться, раздеваться, долго возится, не засыпает, а утром его приходится будить, лишая части необходимого отдыха. Систематическое недосыпание отрицательно сказывается на настроении ребенка, приводит к возникновению у него капризов, вредно отражается на состоянии центральной нервной системы. Поэтому столь важно, используя соответствующие педагогические и гигиенические средства, укреплять потребность ребенка в сне, вызывать чувство удовольствия при укладывании, приучать быстро засыпать без всяких дополнительных воздействий. </a:t>
            </a:r>
          </a:p>
          <a:p>
            <a:pPr algn="just" eaLnBrk="0" hangingPunct="0"/>
            <a:r>
              <a:rPr lang="ru-RU" sz="1200">
                <a:solidFill>
                  <a:srgbClr val="17375E"/>
                </a:solidFill>
                <a:latin typeface="Times New Roman" pitchFamily="18" charset="0"/>
                <a:cs typeface="Times New Roman" pitchFamily="18" charset="0"/>
              </a:rPr>
              <a:t>Какие же средства способствуют решению этих задач? </a:t>
            </a:r>
          </a:p>
          <a:p>
            <a:pPr algn="just" eaLnBrk="0" hangingPunct="0"/>
            <a:r>
              <a:rPr lang="ru-RU" sz="1200">
                <a:solidFill>
                  <a:srgbClr val="17375E"/>
                </a:solidFill>
                <a:latin typeface="Times New Roman" pitchFamily="18" charset="0"/>
                <a:cs typeface="Times New Roman" pitchFamily="18" charset="0"/>
              </a:rPr>
              <a:t>Прежде всего, воспитанная еще в раннем детстве привычка выполнять режим. Обычно ребенку хочется как-то завершить то, что он делает (и это можно только приветствовать). Поэтому следует заранее, минут за 10-15, предупредить малыша о том, что скоро нужно ложиться спасть. А когда это время наступит, настаивайте, чтобы ребенок не задерживался. Постепенному переключению от игры ко сну способствует привычка ребенка раздеваться самостоятельно. Уже к трем годам малыш может почти самостоятельно раздеться и аккуратно сложить одежду. На протяжении последующих лет эти навыки совершенствуются.</a:t>
            </a:r>
          </a:p>
          <a:p>
            <a:pPr algn="just" eaLnBrk="0" hangingPunct="0"/>
            <a:r>
              <a:rPr lang="ru-RU" sz="1200">
                <a:solidFill>
                  <a:srgbClr val="17375E"/>
                </a:solidFill>
                <a:latin typeface="Times New Roman" pitchFamily="18" charset="0"/>
                <a:cs typeface="Times New Roman" pitchFamily="18" charset="0"/>
              </a:rPr>
              <a:t>Режим дня в семье </a:t>
            </a:r>
          </a:p>
          <a:p>
            <a:pPr algn="just" eaLnBrk="0" hangingPunct="0"/>
            <a:r>
              <a:rPr lang="ru-RU" sz="1200">
                <a:solidFill>
                  <a:srgbClr val="17375E"/>
                </a:solidFill>
                <a:latin typeface="Times New Roman" pitchFamily="18" charset="0"/>
                <a:cs typeface="Times New Roman" pitchFamily="18" charset="0"/>
              </a:rPr>
              <a:t>Поведение ребенка в детском саду, его настроение, работоспособность находятся в прямой зависимости от того, как организованы его деятельность и сон в семье в обычные, а также в выходные дни. </a:t>
            </a:r>
          </a:p>
          <a:p>
            <a:pPr algn="just" eaLnBrk="0" hangingPunct="0"/>
            <a:r>
              <a:rPr lang="ru-RU" sz="1200">
                <a:solidFill>
                  <a:srgbClr val="17375E"/>
                </a:solidFill>
                <a:latin typeface="Times New Roman" pitchFamily="18" charset="0"/>
                <a:cs typeface="Times New Roman" pitchFamily="18" charset="0"/>
              </a:rPr>
              <a:t>Выходные дни дети проводят дома, как правило, с существенными отклонениями и даже нарушениями привычного режима. Не случайно функциональный уровень дошкольников в понедельник бывает хуже, чем во второйтретий день недели. Необходима серьезная организационная и воспитательная работа среди родителей по упорядочению домашнего режима и приведению его в соответствие с установленным в детском саду. Внимание родителей следует привлечь к организации вечерней прогулки, ночного сна, а в выходные дни к полноценному отдыху на воздухе, регламентации просмотра телевизионных передач, особенно перед сном. </a:t>
            </a:r>
          </a:p>
          <a:p>
            <a:pPr algn="just" eaLnBrk="0" hangingPunct="0"/>
            <a:endParaRPr lang="ru-RU" sz="1200">
              <a:solidFill>
                <a:srgbClr val="17375E"/>
              </a:solidFill>
              <a:latin typeface="Times New Roman" pitchFamily="18" charset="0"/>
              <a:cs typeface="Times New Roman"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BEAC7"/>
            </a:gs>
            <a:gs pos="17999">
              <a:srgbClr val="FEE7F2"/>
            </a:gs>
            <a:gs pos="36000">
              <a:srgbClr val="FAC77D"/>
            </a:gs>
            <a:gs pos="61000">
              <a:srgbClr val="FBA97D"/>
            </a:gs>
            <a:gs pos="82001">
              <a:srgbClr val="FBD49C"/>
            </a:gs>
            <a:gs pos="100000">
              <a:srgbClr val="FEE7F2"/>
            </a:gs>
          </a:gsLst>
          <a:lin ang="2700000"/>
        </a:gradFill>
        <a:effectLst/>
      </p:bgPr>
    </p:bg>
    <p:spTree>
      <p:nvGrpSpPr>
        <p:cNvPr id="1" name=""/>
        <p:cNvGrpSpPr/>
        <p:nvPr/>
      </p:nvGrpSpPr>
      <p:grpSpPr>
        <a:xfrm>
          <a:off x="0" y="0"/>
          <a:ext cx="0" cy="0"/>
          <a:chOff x="0" y="0"/>
          <a:chExt cx="0" cy="0"/>
        </a:xfrm>
      </p:grpSpPr>
      <p:sp>
        <p:nvSpPr>
          <p:cNvPr id="18434" name="Заголовок 1"/>
          <p:cNvSpPr>
            <a:spLocks noGrp="1"/>
          </p:cNvSpPr>
          <p:nvPr>
            <p:ph type="title" idx="4294967295"/>
          </p:nvPr>
        </p:nvSpPr>
        <p:spPr>
          <a:xfrm>
            <a:off x="342900" y="366713"/>
            <a:ext cx="6172200" cy="8062912"/>
          </a:xfrm>
        </p:spPr>
        <p:txBody>
          <a:bodyPr anchor="ctr"/>
          <a:lstStyle/>
          <a:p>
            <a:r>
              <a:rPr lang="ru-RU" sz="4000" b="1">
                <a:solidFill>
                  <a:srgbClr val="C00000"/>
                </a:solidFill>
                <a:latin typeface="Times New Roman" pitchFamily="18" charset="0"/>
                <a:cs typeface="Times New Roman" pitchFamily="18" charset="0"/>
              </a:rPr>
              <a:t>Анкета для родителей (законных представителей) «Здоровый образ жизни»</a:t>
            </a:r>
            <a:br>
              <a:rPr lang="ru-RU" sz="4000" b="1">
                <a:solidFill>
                  <a:srgbClr val="C00000"/>
                </a:solidFill>
                <a:latin typeface="Times New Roman" pitchFamily="18" charset="0"/>
                <a:cs typeface="Times New Roman" pitchFamily="18" charset="0"/>
              </a:rPr>
            </a:br>
            <a:endParaRPr lang="ru-RU" sz="4000" b="1">
              <a:solidFill>
                <a:srgbClr val="C00000"/>
              </a:solidFill>
              <a:latin typeface="Times New Roman" pitchFamily="18" charset="0"/>
              <a:cs typeface="Times New Roman" pitchFamily="18"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BEAC7"/>
            </a:gs>
            <a:gs pos="17999">
              <a:srgbClr val="FEE7F2"/>
            </a:gs>
            <a:gs pos="36000">
              <a:srgbClr val="FAC77D"/>
            </a:gs>
            <a:gs pos="61000">
              <a:srgbClr val="FBA97D"/>
            </a:gs>
            <a:gs pos="82001">
              <a:srgbClr val="FBD49C"/>
            </a:gs>
            <a:gs pos="100000">
              <a:srgbClr val="FEE7F2"/>
            </a:gs>
          </a:gsLst>
          <a:lin ang="2700000"/>
        </a:gradFill>
        <a:effectLst/>
      </p:bgPr>
    </p:bg>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357188" y="0"/>
            <a:ext cx="6286500" cy="8402638"/>
          </a:xfrm>
          <a:prstGeom prst="rect">
            <a:avLst/>
          </a:prstGeom>
          <a:noFill/>
          <a:ln w="9525">
            <a:noFill/>
            <a:miter lim="800000"/>
            <a:headEnd/>
            <a:tailEnd/>
          </a:ln>
        </p:spPr>
        <p:txBody>
          <a:bodyPr anchor="ctr">
            <a:spAutoFit/>
          </a:bodyPr>
          <a:lstStyle/>
          <a:p>
            <a:r>
              <a:rPr lang="ru-RU" sz="1200" b="1">
                <a:latin typeface="Calibri" pitchFamily="34" charset="0"/>
                <a:cs typeface="Times New Roman" pitchFamily="18" charset="0"/>
              </a:rPr>
              <a:t>Анкета для родителей «Здоровый образ жизни»</a:t>
            </a:r>
            <a:endParaRPr lang="ru-RU" sz="400">
              <a:latin typeface="Arial" charset="0"/>
            </a:endParaRPr>
          </a:p>
          <a:p>
            <a:pPr eaLnBrk="0" hangingPunct="0"/>
            <a:r>
              <a:rPr lang="ru-RU" sz="1200">
                <a:latin typeface="Calibri" pitchFamily="34" charset="0"/>
                <a:cs typeface="Times New Roman" pitchFamily="18" charset="0"/>
              </a:rPr>
              <a:t>1. Как Вы оцениваете состояние здоровья своего ребенка? </a:t>
            </a:r>
            <a:endParaRPr lang="ru-RU" sz="400">
              <a:latin typeface="Arial" charset="0"/>
            </a:endParaRPr>
          </a:p>
          <a:p>
            <a:pPr eaLnBrk="0" hangingPunct="0"/>
            <a:r>
              <a:rPr lang="ru-RU" sz="1200">
                <a:latin typeface="Calibri" pitchFamily="34" charset="0"/>
                <a:cs typeface="Times New Roman" pitchFamily="18" charset="0"/>
              </a:rPr>
              <a:t>а) хорошее </a:t>
            </a:r>
            <a:endParaRPr lang="ru-RU" sz="400">
              <a:latin typeface="Arial" charset="0"/>
            </a:endParaRPr>
          </a:p>
          <a:p>
            <a:pPr eaLnBrk="0" hangingPunct="0"/>
            <a:r>
              <a:rPr lang="ru-RU" sz="1200">
                <a:latin typeface="Calibri" pitchFamily="34" charset="0"/>
                <a:cs typeface="Times New Roman" pitchFamily="18" charset="0"/>
              </a:rPr>
              <a:t>б) нормальное </a:t>
            </a:r>
            <a:endParaRPr lang="ru-RU" sz="400">
              <a:latin typeface="Arial" charset="0"/>
            </a:endParaRPr>
          </a:p>
          <a:p>
            <a:pPr eaLnBrk="0" hangingPunct="0"/>
            <a:r>
              <a:rPr lang="ru-RU" sz="1200">
                <a:latin typeface="Calibri" pitchFamily="34" charset="0"/>
                <a:cs typeface="Times New Roman" pitchFamily="18" charset="0"/>
              </a:rPr>
              <a:t>в) плохое </a:t>
            </a:r>
            <a:endParaRPr lang="ru-RU" sz="400">
              <a:latin typeface="Arial" charset="0"/>
            </a:endParaRPr>
          </a:p>
          <a:p>
            <a:pPr eaLnBrk="0" hangingPunct="0"/>
            <a:r>
              <a:rPr lang="ru-RU" sz="1200">
                <a:latin typeface="Calibri" pitchFamily="34" charset="0"/>
                <a:cs typeface="Times New Roman" pitchFamily="18" charset="0"/>
              </a:rPr>
              <a:t>2. Как часто Вы проверяете состояние здоровья своего ребенка? </a:t>
            </a:r>
            <a:endParaRPr lang="ru-RU" sz="400">
              <a:latin typeface="Arial" charset="0"/>
            </a:endParaRPr>
          </a:p>
          <a:p>
            <a:pPr eaLnBrk="0" hangingPunct="0"/>
            <a:r>
              <a:rPr lang="ru-RU" sz="1200">
                <a:latin typeface="Calibri" pitchFamily="34" charset="0"/>
                <a:cs typeface="Times New Roman" pitchFamily="18" charset="0"/>
              </a:rPr>
              <a:t>а) раз в месяц </a:t>
            </a:r>
            <a:endParaRPr lang="ru-RU" sz="400">
              <a:latin typeface="Arial" charset="0"/>
            </a:endParaRPr>
          </a:p>
          <a:p>
            <a:pPr eaLnBrk="0" hangingPunct="0"/>
            <a:r>
              <a:rPr lang="ru-RU" sz="1200">
                <a:latin typeface="Calibri" pitchFamily="34" charset="0"/>
                <a:cs typeface="Times New Roman" pitchFamily="18" charset="0"/>
              </a:rPr>
              <a:t>б) раз в полгода </a:t>
            </a:r>
            <a:endParaRPr lang="ru-RU" sz="400">
              <a:latin typeface="Arial" charset="0"/>
            </a:endParaRPr>
          </a:p>
          <a:p>
            <a:pPr eaLnBrk="0" hangingPunct="0"/>
            <a:r>
              <a:rPr lang="ru-RU" sz="1200">
                <a:latin typeface="Calibri" pitchFamily="34" charset="0"/>
                <a:cs typeface="Times New Roman" pitchFamily="18" charset="0"/>
              </a:rPr>
              <a:t>в) раз в год </a:t>
            </a:r>
            <a:endParaRPr lang="ru-RU" sz="400">
              <a:latin typeface="Arial" charset="0"/>
            </a:endParaRPr>
          </a:p>
          <a:p>
            <a:pPr eaLnBrk="0" hangingPunct="0"/>
            <a:r>
              <a:rPr lang="ru-RU" sz="1200">
                <a:latin typeface="Calibri" pitchFamily="34" charset="0"/>
                <a:cs typeface="Times New Roman" pitchFamily="18" charset="0"/>
              </a:rPr>
              <a:t>г) в этом нет необходимости </a:t>
            </a:r>
            <a:endParaRPr lang="ru-RU" sz="400">
              <a:latin typeface="Arial" charset="0"/>
            </a:endParaRPr>
          </a:p>
          <a:p>
            <a:pPr eaLnBrk="0" hangingPunct="0"/>
            <a:r>
              <a:rPr lang="ru-RU" sz="1200">
                <a:latin typeface="Calibri" pitchFamily="34" charset="0"/>
                <a:cs typeface="Times New Roman" pitchFamily="18" charset="0"/>
              </a:rPr>
              <a:t>3. Вы занимаетесь физкультурой и спортом? </a:t>
            </a:r>
            <a:endParaRPr lang="ru-RU" sz="400">
              <a:latin typeface="Arial" charset="0"/>
            </a:endParaRPr>
          </a:p>
          <a:p>
            <a:pPr eaLnBrk="0" hangingPunct="0"/>
            <a:r>
              <a:rPr lang="ru-RU" sz="1200">
                <a:latin typeface="Calibri" pitchFamily="34" charset="0"/>
                <a:cs typeface="Times New Roman" pitchFamily="18" charset="0"/>
              </a:rPr>
              <a:t>а) постоянно </a:t>
            </a:r>
            <a:endParaRPr lang="ru-RU" sz="400">
              <a:latin typeface="Arial" charset="0"/>
            </a:endParaRPr>
          </a:p>
          <a:p>
            <a:pPr eaLnBrk="0" hangingPunct="0"/>
            <a:r>
              <a:rPr lang="ru-RU" sz="1200">
                <a:latin typeface="Calibri" pitchFamily="34" charset="0"/>
                <a:cs typeface="Times New Roman" pitchFamily="18" charset="0"/>
              </a:rPr>
              <a:t>б) часто </a:t>
            </a:r>
            <a:endParaRPr lang="ru-RU" sz="400">
              <a:latin typeface="Arial" charset="0"/>
            </a:endParaRPr>
          </a:p>
          <a:p>
            <a:pPr eaLnBrk="0" hangingPunct="0"/>
            <a:r>
              <a:rPr lang="ru-RU" sz="1200">
                <a:latin typeface="Calibri" pitchFamily="34" charset="0"/>
                <a:cs typeface="Times New Roman" pitchFamily="18" charset="0"/>
              </a:rPr>
              <a:t>в) очень редко </a:t>
            </a:r>
            <a:endParaRPr lang="ru-RU" sz="400">
              <a:latin typeface="Arial" charset="0"/>
            </a:endParaRPr>
          </a:p>
          <a:p>
            <a:pPr eaLnBrk="0" hangingPunct="0"/>
            <a:r>
              <a:rPr lang="ru-RU" sz="1200">
                <a:latin typeface="Calibri" pitchFamily="34" charset="0"/>
                <a:cs typeface="Times New Roman" pitchFamily="18" charset="0"/>
              </a:rPr>
              <a:t>г) не занимаюсь </a:t>
            </a:r>
            <a:endParaRPr lang="ru-RU" sz="400">
              <a:latin typeface="Arial" charset="0"/>
            </a:endParaRPr>
          </a:p>
          <a:p>
            <a:pPr eaLnBrk="0" hangingPunct="0"/>
            <a:r>
              <a:rPr lang="ru-RU" sz="1200">
                <a:latin typeface="Calibri" pitchFamily="34" charset="0"/>
                <a:cs typeface="Times New Roman" pitchFamily="18" charset="0"/>
              </a:rPr>
              <a:t>4. Ваш ребенок занимается физкультурой и спортом? </a:t>
            </a:r>
            <a:endParaRPr lang="ru-RU" sz="400">
              <a:latin typeface="Arial" charset="0"/>
            </a:endParaRPr>
          </a:p>
          <a:p>
            <a:pPr eaLnBrk="0" hangingPunct="0"/>
            <a:r>
              <a:rPr lang="ru-RU" sz="1200">
                <a:latin typeface="Calibri" pitchFamily="34" charset="0"/>
                <a:cs typeface="Times New Roman" pitchFamily="18" charset="0"/>
              </a:rPr>
              <a:t>а) постоянно </a:t>
            </a:r>
            <a:endParaRPr lang="ru-RU" sz="400">
              <a:latin typeface="Arial" charset="0"/>
            </a:endParaRPr>
          </a:p>
          <a:p>
            <a:pPr eaLnBrk="0" hangingPunct="0"/>
            <a:r>
              <a:rPr lang="ru-RU" sz="1200">
                <a:latin typeface="Calibri" pitchFamily="34" charset="0"/>
                <a:cs typeface="Times New Roman" pitchFamily="18" charset="0"/>
              </a:rPr>
              <a:t>б) часто </a:t>
            </a:r>
            <a:endParaRPr lang="ru-RU" sz="400">
              <a:latin typeface="Arial" charset="0"/>
            </a:endParaRPr>
          </a:p>
          <a:p>
            <a:pPr eaLnBrk="0" hangingPunct="0"/>
            <a:r>
              <a:rPr lang="ru-RU" sz="1200">
                <a:latin typeface="Calibri" pitchFamily="34" charset="0"/>
                <a:cs typeface="Times New Roman" pitchFamily="18" charset="0"/>
              </a:rPr>
              <a:t>в) очень редко </a:t>
            </a:r>
            <a:endParaRPr lang="ru-RU" sz="400">
              <a:latin typeface="Arial" charset="0"/>
            </a:endParaRPr>
          </a:p>
          <a:p>
            <a:pPr eaLnBrk="0" hangingPunct="0"/>
            <a:r>
              <a:rPr lang="ru-RU" sz="1200">
                <a:latin typeface="Calibri" pitchFamily="34" charset="0"/>
                <a:cs typeface="Times New Roman" pitchFamily="18" charset="0"/>
              </a:rPr>
              <a:t>г) не занимается </a:t>
            </a:r>
            <a:endParaRPr lang="ru-RU" sz="400">
              <a:latin typeface="Arial" charset="0"/>
            </a:endParaRPr>
          </a:p>
          <a:p>
            <a:pPr eaLnBrk="0" hangingPunct="0"/>
            <a:r>
              <a:rPr lang="ru-RU" sz="1200">
                <a:latin typeface="Calibri" pitchFamily="34" charset="0"/>
                <a:cs typeface="Times New Roman" pitchFamily="18" charset="0"/>
              </a:rPr>
              <a:t>5. Как Вы относитесь к употреблению спиртных напитков? </a:t>
            </a:r>
            <a:endParaRPr lang="ru-RU" sz="400">
              <a:latin typeface="Arial" charset="0"/>
            </a:endParaRPr>
          </a:p>
          <a:p>
            <a:pPr eaLnBrk="0" hangingPunct="0"/>
            <a:r>
              <a:rPr lang="ru-RU" sz="1200">
                <a:latin typeface="Calibri" pitchFamily="34" charset="0"/>
                <a:cs typeface="Times New Roman" pitchFamily="18" charset="0"/>
              </a:rPr>
              <a:t>а) считаю недопустимым </a:t>
            </a:r>
            <a:endParaRPr lang="ru-RU" sz="400">
              <a:latin typeface="Arial" charset="0"/>
            </a:endParaRPr>
          </a:p>
          <a:p>
            <a:pPr eaLnBrk="0" hangingPunct="0"/>
            <a:r>
              <a:rPr lang="ru-RU" sz="1200">
                <a:latin typeface="Calibri" pitchFamily="34" charset="0"/>
                <a:cs typeface="Times New Roman" pitchFamily="18" charset="0"/>
              </a:rPr>
              <a:t>б) возможно умеренное употребление во время праздников </a:t>
            </a:r>
            <a:endParaRPr lang="ru-RU" sz="400">
              <a:latin typeface="Arial" charset="0"/>
            </a:endParaRPr>
          </a:p>
          <a:p>
            <a:pPr eaLnBrk="0" hangingPunct="0"/>
            <a:r>
              <a:rPr lang="ru-RU" sz="1200">
                <a:latin typeface="Calibri" pitchFamily="34" charset="0"/>
                <a:cs typeface="Times New Roman" pitchFamily="18" charset="0"/>
              </a:rPr>
              <a:t>в) это недопустимо в присутствии ребёнка </a:t>
            </a:r>
            <a:endParaRPr lang="ru-RU" sz="400">
              <a:latin typeface="Arial" charset="0"/>
            </a:endParaRPr>
          </a:p>
          <a:p>
            <a:pPr eaLnBrk="0" hangingPunct="0"/>
            <a:r>
              <a:rPr lang="ru-RU" sz="1200">
                <a:latin typeface="Calibri" pitchFamily="34" charset="0"/>
                <a:cs typeface="Times New Roman" pitchFamily="18" charset="0"/>
              </a:rPr>
              <a:t>г) не считаю это проблемой </a:t>
            </a:r>
            <a:endParaRPr lang="ru-RU" sz="400">
              <a:latin typeface="Arial" charset="0"/>
            </a:endParaRPr>
          </a:p>
          <a:p>
            <a:pPr eaLnBrk="0" hangingPunct="0"/>
            <a:r>
              <a:rPr lang="ru-RU" sz="1200">
                <a:latin typeface="Calibri" pitchFamily="34" charset="0"/>
                <a:cs typeface="Times New Roman" pitchFamily="18" charset="0"/>
              </a:rPr>
              <a:t>6. Как Вы относитесь к курению? </a:t>
            </a:r>
            <a:endParaRPr lang="ru-RU" sz="400">
              <a:latin typeface="Arial" charset="0"/>
            </a:endParaRPr>
          </a:p>
          <a:p>
            <a:pPr eaLnBrk="0" hangingPunct="0"/>
            <a:r>
              <a:rPr lang="ru-RU" sz="1200">
                <a:latin typeface="Calibri" pitchFamily="34" charset="0"/>
                <a:cs typeface="Times New Roman" pitchFamily="18" charset="0"/>
              </a:rPr>
              <a:t>а) это вредная привычка </a:t>
            </a:r>
            <a:endParaRPr lang="ru-RU" sz="400">
              <a:latin typeface="Arial" charset="0"/>
            </a:endParaRPr>
          </a:p>
          <a:p>
            <a:pPr eaLnBrk="0" hangingPunct="0"/>
            <a:r>
              <a:rPr lang="ru-RU" sz="1200">
                <a:latin typeface="Calibri" pitchFamily="34" charset="0"/>
                <a:cs typeface="Times New Roman" pitchFamily="18" charset="0"/>
              </a:rPr>
              <a:t>б) это недопустимо в присутствии ребёнка </a:t>
            </a:r>
            <a:endParaRPr lang="ru-RU" sz="400">
              <a:latin typeface="Arial" charset="0"/>
            </a:endParaRPr>
          </a:p>
          <a:p>
            <a:pPr eaLnBrk="0" hangingPunct="0"/>
            <a:r>
              <a:rPr lang="ru-RU" sz="1200">
                <a:latin typeface="Calibri" pitchFamily="34" charset="0"/>
                <a:cs typeface="Times New Roman" pitchFamily="18" charset="0"/>
              </a:rPr>
              <a:t>в) не считаю это проблемой </a:t>
            </a:r>
            <a:endParaRPr lang="ru-RU" sz="400">
              <a:latin typeface="Arial" charset="0"/>
            </a:endParaRPr>
          </a:p>
          <a:p>
            <a:pPr eaLnBrk="0" hangingPunct="0"/>
            <a:r>
              <a:rPr lang="ru-RU" sz="1200">
                <a:latin typeface="Calibri" pitchFamily="34" charset="0"/>
                <a:cs typeface="Times New Roman" pitchFamily="18" charset="0"/>
              </a:rPr>
              <a:t>7. Считаете ли Вы свое питание рациональным? </a:t>
            </a:r>
            <a:endParaRPr lang="ru-RU" sz="400">
              <a:latin typeface="Arial" charset="0"/>
            </a:endParaRPr>
          </a:p>
          <a:p>
            <a:pPr eaLnBrk="0" hangingPunct="0"/>
            <a:r>
              <a:rPr lang="ru-RU" sz="1200">
                <a:latin typeface="Calibri" pitchFamily="34" charset="0"/>
                <a:cs typeface="Times New Roman" pitchFamily="18" charset="0"/>
              </a:rPr>
              <a:t>а) да </a:t>
            </a:r>
            <a:endParaRPr lang="ru-RU" sz="400">
              <a:latin typeface="Arial" charset="0"/>
            </a:endParaRPr>
          </a:p>
          <a:p>
            <a:pPr eaLnBrk="0" hangingPunct="0"/>
            <a:r>
              <a:rPr lang="ru-RU" sz="1200">
                <a:latin typeface="Calibri" pitchFamily="34" charset="0"/>
                <a:cs typeface="Times New Roman" pitchFamily="18" charset="0"/>
              </a:rPr>
              <a:t>б) отчасти </a:t>
            </a:r>
            <a:endParaRPr lang="ru-RU" sz="400">
              <a:latin typeface="Arial" charset="0"/>
            </a:endParaRPr>
          </a:p>
          <a:p>
            <a:pPr eaLnBrk="0" hangingPunct="0"/>
            <a:r>
              <a:rPr lang="ru-RU" sz="1200">
                <a:latin typeface="Calibri" pitchFamily="34" charset="0"/>
                <a:cs typeface="Times New Roman" pitchFamily="18" charset="0"/>
              </a:rPr>
              <a:t>в) нет </a:t>
            </a:r>
            <a:endParaRPr lang="ru-RU" sz="400">
              <a:latin typeface="Arial" charset="0"/>
            </a:endParaRPr>
          </a:p>
          <a:p>
            <a:pPr eaLnBrk="0" hangingPunct="0"/>
            <a:r>
              <a:rPr lang="ru-RU" sz="1200">
                <a:latin typeface="Calibri" pitchFamily="34" charset="0"/>
                <a:cs typeface="Times New Roman" pitchFamily="18" charset="0"/>
              </a:rPr>
              <a:t>г) затрудняюсь ответить </a:t>
            </a:r>
            <a:endParaRPr lang="ru-RU" sz="400">
              <a:latin typeface="Arial" charset="0"/>
            </a:endParaRPr>
          </a:p>
          <a:p>
            <a:pPr eaLnBrk="0" hangingPunct="0"/>
            <a:r>
              <a:rPr lang="ru-RU" sz="1200">
                <a:latin typeface="Calibri" pitchFamily="34" charset="0"/>
                <a:cs typeface="Times New Roman" pitchFamily="18" charset="0"/>
              </a:rPr>
              <a:t>8. Считаете ли Вы питание своего ребенка рациональным? </a:t>
            </a:r>
            <a:endParaRPr lang="ru-RU" sz="400">
              <a:latin typeface="Arial" charset="0"/>
            </a:endParaRPr>
          </a:p>
          <a:p>
            <a:pPr eaLnBrk="0" hangingPunct="0"/>
            <a:r>
              <a:rPr lang="ru-RU" sz="1200">
                <a:latin typeface="Calibri" pitchFamily="34" charset="0"/>
                <a:cs typeface="Times New Roman" pitchFamily="18" charset="0"/>
              </a:rPr>
              <a:t>а) да </a:t>
            </a:r>
            <a:endParaRPr lang="ru-RU" sz="400">
              <a:latin typeface="Arial" charset="0"/>
            </a:endParaRPr>
          </a:p>
          <a:p>
            <a:pPr eaLnBrk="0" hangingPunct="0"/>
            <a:r>
              <a:rPr lang="ru-RU" sz="1200">
                <a:latin typeface="Calibri" pitchFamily="34" charset="0"/>
                <a:cs typeface="Times New Roman" pitchFamily="18" charset="0"/>
              </a:rPr>
              <a:t>б) отчасти </a:t>
            </a:r>
            <a:endParaRPr lang="ru-RU" sz="400">
              <a:latin typeface="Arial" charset="0"/>
            </a:endParaRPr>
          </a:p>
          <a:p>
            <a:pPr eaLnBrk="0" hangingPunct="0"/>
            <a:r>
              <a:rPr lang="ru-RU" sz="1200">
                <a:latin typeface="Calibri" pitchFamily="34" charset="0"/>
                <a:cs typeface="Times New Roman" pitchFamily="18" charset="0"/>
              </a:rPr>
              <a:t>в) нет </a:t>
            </a:r>
            <a:endParaRPr lang="ru-RU" sz="400">
              <a:latin typeface="Arial" charset="0"/>
            </a:endParaRPr>
          </a:p>
          <a:p>
            <a:pPr eaLnBrk="0" hangingPunct="0"/>
            <a:r>
              <a:rPr lang="ru-RU" sz="1200">
                <a:latin typeface="Calibri" pitchFamily="34" charset="0"/>
                <a:cs typeface="Times New Roman" pitchFamily="18" charset="0"/>
              </a:rPr>
              <a:t>г) затрудняюсь ответить </a:t>
            </a:r>
            <a:endParaRPr lang="ru-RU" sz="400">
              <a:latin typeface="Arial" charset="0"/>
            </a:endParaRPr>
          </a:p>
          <a:p>
            <a:pPr eaLnBrk="0" hangingPunct="0"/>
            <a:r>
              <a:rPr lang="ru-RU" sz="1200">
                <a:latin typeface="Calibri" pitchFamily="34" charset="0"/>
                <a:cs typeface="Times New Roman" pitchFamily="18" charset="0"/>
              </a:rPr>
              <a:t>9. Какой отдых Вы предпочитаете для ребенка? </a:t>
            </a:r>
            <a:endParaRPr lang="ru-RU" sz="400">
              <a:latin typeface="Arial" charset="0"/>
            </a:endParaRPr>
          </a:p>
          <a:p>
            <a:pPr eaLnBrk="0" hangingPunct="0"/>
            <a:r>
              <a:rPr lang="ru-RU" sz="1200">
                <a:latin typeface="Calibri" pitchFamily="34" charset="0"/>
                <a:cs typeface="Times New Roman" pitchFamily="18" charset="0"/>
              </a:rPr>
              <a:t>а) на море </a:t>
            </a:r>
            <a:endParaRPr lang="ru-RU" sz="400">
              <a:latin typeface="Arial" charset="0"/>
            </a:endParaRPr>
          </a:p>
          <a:p>
            <a:pPr eaLnBrk="0" hangingPunct="0"/>
            <a:r>
              <a:rPr lang="ru-RU" sz="1200">
                <a:latin typeface="Calibri" pitchFamily="34" charset="0"/>
                <a:cs typeface="Times New Roman" pitchFamily="18" charset="0"/>
              </a:rPr>
              <a:t>б) дома </a:t>
            </a:r>
            <a:endParaRPr lang="ru-RU" sz="400">
              <a:latin typeface="Arial" charset="0"/>
            </a:endParaRPr>
          </a:p>
          <a:p>
            <a:pPr eaLnBrk="0" hangingPunct="0"/>
            <a:r>
              <a:rPr lang="ru-RU" sz="1200">
                <a:latin typeface="Calibri" pitchFamily="34" charset="0"/>
                <a:cs typeface="Times New Roman" pitchFamily="18" charset="0"/>
              </a:rPr>
              <a:t>в) в санатории </a:t>
            </a:r>
            <a:endParaRPr lang="ru-RU" sz="400">
              <a:latin typeface="Arial" charset="0"/>
            </a:endParaRPr>
          </a:p>
          <a:p>
            <a:pPr eaLnBrk="0" hangingPunct="0"/>
            <a:r>
              <a:rPr lang="ru-RU" sz="1200">
                <a:latin typeface="Calibri" pitchFamily="34" charset="0"/>
                <a:cs typeface="Times New Roman" pitchFamily="18" charset="0"/>
              </a:rPr>
              <a:t>г) в деревне </a:t>
            </a:r>
            <a:endParaRPr lang="ru-RU" sz="400">
              <a:latin typeface="Arial" charset="0"/>
            </a:endParaRPr>
          </a:p>
          <a:p>
            <a:pPr eaLnBrk="0" hangingPunct="0"/>
            <a:r>
              <a:rPr lang="ru-RU" sz="1200">
                <a:latin typeface="Calibri" pitchFamily="34" charset="0"/>
                <a:cs typeface="Times New Roman" pitchFamily="18" charset="0"/>
              </a:rPr>
              <a:t>д) другое </a:t>
            </a:r>
            <a:endParaRPr lang="ru-RU" sz="400">
              <a:latin typeface="Arial"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FBEAC7"/>
            </a:gs>
            <a:gs pos="17999">
              <a:srgbClr val="FEE7F2"/>
            </a:gs>
            <a:gs pos="36000">
              <a:srgbClr val="FAC77D"/>
            </a:gs>
            <a:gs pos="61000">
              <a:srgbClr val="FBA97D"/>
            </a:gs>
            <a:gs pos="82001">
              <a:srgbClr val="FBD49C"/>
            </a:gs>
            <a:gs pos="100000">
              <a:srgbClr val="FEE7F2"/>
            </a:gs>
          </a:gsLst>
          <a:lin ang="2700000"/>
        </a:gradFill>
        <a:effectLst/>
      </p:bgPr>
    </p:bg>
    <p:spTree>
      <p:nvGrpSpPr>
        <p:cNvPr id="1" name=""/>
        <p:cNvGrpSpPr/>
        <p:nvPr/>
      </p:nvGrpSpPr>
      <p:grpSpPr>
        <a:xfrm>
          <a:off x="0" y="0"/>
          <a:ext cx="0" cy="0"/>
          <a:chOff x="0" y="0"/>
          <a:chExt cx="0" cy="0"/>
        </a:xfrm>
      </p:grpSpPr>
      <p:sp>
        <p:nvSpPr>
          <p:cNvPr id="20482" name="Rectangle 1"/>
          <p:cNvSpPr>
            <a:spLocks noChangeArrowheads="1"/>
          </p:cNvSpPr>
          <p:nvPr/>
        </p:nvSpPr>
        <p:spPr bwMode="auto">
          <a:xfrm>
            <a:off x="142875" y="357188"/>
            <a:ext cx="6572250" cy="3970337"/>
          </a:xfrm>
          <a:prstGeom prst="rect">
            <a:avLst/>
          </a:prstGeom>
          <a:noFill/>
          <a:ln w="9525">
            <a:noFill/>
            <a:miter lim="800000"/>
            <a:headEnd/>
            <a:tailEnd/>
          </a:ln>
        </p:spPr>
        <p:txBody>
          <a:bodyPr anchor="ctr">
            <a:spAutoFit/>
          </a:bodyPr>
          <a:lstStyle/>
          <a:p>
            <a:r>
              <a:rPr lang="ru-RU" sz="1200">
                <a:latin typeface="Calibri" pitchFamily="34" charset="0"/>
                <a:cs typeface="Times New Roman" pitchFamily="18" charset="0"/>
              </a:rPr>
              <a:t>10. Как Ваши дети проводят досуг? </a:t>
            </a:r>
            <a:endParaRPr lang="ru-RU" sz="400">
              <a:latin typeface="Arial" charset="0"/>
            </a:endParaRPr>
          </a:p>
          <a:p>
            <a:pPr eaLnBrk="0" hangingPunct="0"/>
            <a:r>
              <a:rPr lang="ru-RU" sz="1200">
                <a:latin typeface="Calibri" pitchFamily="34" charset="0"/>
                <a:cs typeface="Times New Roman" pitchFamily="18" charset="0"/>
              </a:rPr>
              <a:t>а) у бабушки </a:t>
            </a:r>
            <a:endParaRPr lang="ru-RU" sz="400">
              <a:latin typeface="Arial" charset="0"/>
            </a:endParaRPr>
          </a:p>
          <a:p>
            <a:pPr eaLnBrk="0" hangingPunct="0"/>
            <a:r>
              <a:rPr lang="ru-RU" sz="1200">
                <a:latin typeface="Calibri" pitchFamily="34" charset="0"/>
                <a:cs typeface="Times New Roman" pitchFamily="18" charset="0"/>
              </a:rPr>
              <a:t>б) гуляют во дворе </a:t>
            </a:r>
            <a:endParaRPr lang="ru-RU" sz="400">
              <a:latin typeface="Arial" charset="0"/>
            </a:endParaRPr>
          </a:p>
          <a:p>
            <a:pPr eaLnBrk="0" hangingPunct="0"/>
            <a:r>
              <a:rPr lang="ru-RU" sz="1200">
                <a:latin typeface="Calibri" pitchFamily="34" charset="0"/>
                <a:cs typeface="Times New Roman" pitchFamily="18" charset="0"/>
              </a:rPr>
              <a:t>в) смотрят телевизор </a:t>
            </a:r>
            <a:endParaRPr lang="ru-RU" sz="400">
              <a:latin typeface="Arial" charset="0"/>
            </a:endParaRPr>
          </a:p>
          <a:p>
            <a:pPr eaLnBrk="0" hangingPunct="0"/>
            <a:r>
              <a:rPr lang="ru-RU" sz="1200">
                <a:latin typeface="Calibri" pitchFamily="34" charset="0"/>
                <a:cs typeface="Times New Roman" pitchFamily="18" charset="0"/>
              </a:rPr>
              <a:t>г) с друзьями </a:t>
            </a:r>
            <a:endParaRPr lang="ru-RU" sz="400">
              <a:latin typeface="Arial" charset="0"/>
            </a:endParaRPr>
          </a:p>
          <a:p>
            <a:pPr eaLnBrk="0" hangingPunct="0"/>
            <a:r>
              <a:rPr lang="ru-RU" sz="1200">
                <a:latin typeface="Calibri" pitchFamily="34" charset="0"/>
                <a:cs typeface="Times New Roman" pitchFamily="18" charset="0"/>
              </a:rPr>
              <a:t>12. Вы знаете, что значит вести здоровый образ жизни? </a:t>
            </a:r>
            <a:endParaRPr lang="ru-RU" sz="400">
              <a:latin typeface="Arial" charset="0"/>
            </a:endParaRPr>
          </a:p>
          <a:p>
            <a:pPr eaLnBrk="0" hangingPunct="0"/>
            <a:r>
              <a:rPr lang="ru-RU" sz="1200">
                <a:latin typeface="Calibri" pitchFamily="34" charset="0"/>
                <a:cs typeface="Times New Roman" pitchFamily="18" charset="0"/>
              </a:rPr>
              <a:t>а) да </a:t>
            </a:r>
            <a:endParaRPr lang="ru-RU" sz="400">
              <a:latin typeface="Arial" charset="0"/>
            </a:endParaRPr>
          </a:p>
          <a:p>
            <a:pPr eaLnBrk="0" hangingPunct="0"/>
            <a:r>
              <a:rPr lang="ru-RU" sz="1200">
                <a:latin typeface="Calibri" pitchFamily="34" charset="0"/>
                <a:cs typeface="Times New Roman" pitchFamily="18" charset="0"/>
              </a:rPr>
              <a:t>б) нет </a:t>
            </a:r>
            <a:endParaRPr lang="ru-RU" sz="400">
              <a:latin typeface="Arial" charset="0"/>
            </a:endParaRPr>
          </a:p>
          <a:p>
            <a:pPr eaLnBrk="0" hangingPunct="0"/>
            <a:r>
              <a:rPr lang="ru-RU" sz="1200">
                <a:latin typeface="Calibri" pitchFamily="34" charset="0"/>
                <a:cs typeface="Times New Roman" pitchFamily="18" charset="0"/>
              </a:rPr>
              <a:t>в) затрудняюсь ответить </a:t>
            </a:r>
            <a:endParaRPr lang="ru-RU" sz="400">
              <a:latin typeface="Arial" charset="0"/>
            </a:endParaRPr>
          </a:p>
          <a:p>
            <a:pPr eaLnBrk="0" hangingPunct="0"/>
            <a:r>
              <a:rPr lang="ru-RU" sz="1200">
                <a:latin typeface="Calibri" pitchFamily="34" charset="0"/>
                <a:cs typeface="Times New Roman" pitchFamily="18" charset="0"/>
              </a:rPr>
              <a:t>13. Откуда Вы получаете знания о здоровом образе жизни? </a:t>
            </a:r>
            <a:endParaRPr lang="ru-RU" sz="400">
              <a:latin typeface="Arial" charset="0"/>
            </a:endParaRPr>
          </a:p>
          <a:p>
            <a:pPr eaLnBrk="0" hangingPunct="0"/>
            <a:r>
              <a:rPr lang="ru-RU" sz="1200">
                <a:latin typeface="Calibri" pitchFamily="34" charset="0"/>
                <a:cs typeface="Times New Roman" pitchFamily="18" charset="0"/>
              </a:rPr>
              <a:t>а) из специальных книг </a:t>
            </a:r>
            <a:endParaRPr lang="ru-RU" sz="400">
              <a:latin typeface="Arial" charset="0"/>
            </a:endParaRPr>
          </a:p>
          <a:p>
            <a:pPr eaLnBrk="0" hangingPunct="0"/>
            <a:r>
              <a:rPr lang="ru-RU" sz="1200">
                <a:latin typeface="Calibri" pitchFamily="34" charset="0"/>
                <a:cs typeface="Times New Roman" pitchFamily="18" charset="0"/>
              </a:rPr>
              <a:t>б) из средств информации </a:t>
            </a:r>
            <a:endParaRPr lang="ru-RU" sz="400">
              <a:latin typeface="Arial" charset="0"/>
            </a:endParaRPr>
          </a:p>
          <a:p>
            <a:pPr eaLnBrk="0" hangingPunct="0"/>
            <a:r>
              <a:rPr lang="ru-RU" sz="1200">
                <a:latin typeface="Calibri" pitchFamily="34" charset="0"/>
                <a:cs typeface="Times New Roman" pitchFamily="18" charset="0"/>
              </a:rPr>
              <a:t>в) из беседы с</a:t>
            </a:r>
            <a:endParaRPr lang="ru-RU" sz="400">
              <a:latin typeface="Arial" charset="0"/>
            </a:endParaRPr>
          </a:p>
          <a:p>
            <a:pPr eaLnBrk="0" hangingPunct="0"/>
            <a:r>
              <a:rPr lang="ru-RU" sz="1200">
                <a:latin typeface="Calibri" pitchFamily="34" charset="0"/>
                <a:cs typeface="Times New Roman" pitchFamily="18" charset="0"/>
              </a:rPr>
              <a:t>г) в школе </a:t>
            </a:r>
            <a:endParaRPr lang="ru-RU" sz="400">
              <a:latin typeface="Arial" charset="0"/>
            </a:endParaRPr>
          </a:p>
          <a:p>
            <a:pPr eaLnBrk="0" hangingPunct="0"/>
            <a:r>
              <a:rPr lang="ru-RU" sz="1200">
                <a:latin typeface="Calibri" pitchFamily="34" charset="0"/>
                <a:cs typeface="Times New Roman" pitchFamily="18" charset="0"/>
              </a:rPr>
              <a:t>14. Вы прививаете здоровый образ жизни своим детям? </a:t>
            </a:r>
            <a:endParaRPr lang="ru-RU" sz="400">
              <a:latin typeface="Arial" charset="0"/>
            </a:endParaRPr>
          </a:p>
          <a:p>
            <a:pPr eaLnBrk="0" hangingPunct="0"/>
            <a:r>
              <a:rPr lang="ru-RU" sz="1200">
                <a:latin typeface="Calibri" pitchFamily="34" charset="0"/>
                <a:cs typeface="Times New Roman" pitchFamily="18" charset="0"/>
              </a:rPr>
              <a:t>а) да </a:t>
            </a:r>
            <a:endParaRPr lang="ru-RU" sz="400">
              <a:latin typeface="Arial" charset="0"/>
            </a:endParaRPr>
          </a:p>
          <a:p>
            <a:pPr eaLnBrk="0" hangingPunct="0"/>
            <a:r>
              <a:rPr lang="ru-RU" sz="1200">
                <a:latin typeface="Calibri" pitchFamily="34" charset="0"/>
                <a:cs typeface="Times New Roman" pitchFamily="18" charset="0"/>
              </a:rPr>
              <a:t>б) затрудняюсь ответить </a:t>
            </a:r>
            <a:endParaRPr lang="ru-RU" sz="400">
              <a:latin typeface="Arial" charset="0"/>
            </a:endParaRPr>
          </a:p>
          <a:p>
            <a:pPr eaLnBrk="0" hangingPunct="0"/>
            <a:r>
              <a:rPr lang="ru-RU" sz="1200">
                <a:latin typeface="Calibri" pitchFamily="34" charset="0"/>
                <a:cs typeface="Times New Roman" pitchFamily="18" charset="0"/>
              </a:rPr>
              <a:t>15. Если прививаете, то, каким образом? </a:t>
            </a:r>
            <a:endParaRPr lang="ru-RU" sz="400">
              <a:latin typeface="Arial" charset="0"/>
            </a:endParaRPr>
          </a:p>
          <a:p>
            <a:pPr eaLnBrk="0" hangingPunct="0"/>
            <a:r>
              <a:rPr lang="ru-RU" sz="1200">
                <a:latin typeface="Calibri" pitchFamily="34" charset="0"/>
                <a:cs typeface="Times New Roman" pitchFamily="18" charset="0"/>
              </a:rPr>
              <a:t>а) с помощью бесед </a:t>
            </a:r>
            <a:endParaRPr lang="ru-RU" sz="400">
              <a:latin typeface="Arial" charset="0"/>
            </a:endParaRPr>
          </a:p>
          <a:p>
            <a:pPr eaLnBrk="0" hangingPunct="0"/>
            <a:r>
              <a:rPr lang="ru-RU" sz="1200">
                <a:latin typeface="Calibri" pitchFamily="34" charset="0"/>
                <a:cs typeface="Times New Roman" pitchFamily="18" charset="0"/>
              </a:rPr>
              <a:t>б) личным примером </a:t>
            </a:r>
            <a:endParaRPr lang="ru-RU" sz="400">
              <a:latin typeface="Arial" charset="0"/>
            </a:endParaRPr>
          </a:p>
          <a:p>
            <a:pPr eaLnBrk="0" hangingPunct="0"/>
            <a:r>
              <a:rPr lang="ru-RU" sz="1200">
                <a:latin typeface="Calibri" pitchFamily="34" charset="0"/>
                <a:cs typeface="Times New Roman" pitchFamily="18" charset="0"/>
              </a:rPr>
              <a:t>в) совместно</a:t>
            </a:r>
            <a:endParaRPr lang="ru-RU">
              <a:latin typeface="Arial"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E6DCAC"/>
            </a:gs>
            <a:gs pos="12000">
              <a:srgbClr val="E6D78A"/>
            </a:gs>
            <a:gs pos="30000">
              <a:srgbClr val="C7AC4C"/>
            </a:gs>
            <a:gs pos="45000">
              <a:srgbClr val="E6D78A"/>
            </a:gs>
            <a:gs pos="77000">
              <a:srgbClr val="C7AC4C"/>
            </a:gs>
            <a:gs pos="100000">
              <a:srgbClr val="E6DCAC"/>
            </a:gs>
          </a:gsLst>
          <a:lin ang="2700000"/>
        </a:gradFill>
        <a:effectLst/>
      </p:bgPr>
    </p:bg>
    <p:spTree>
      <p:nvGrpSpPr>
        <p:cNvPr id="1" name=""/>
        <p:cNvGrpSpPr/>
        <p:nvPr/>
      </p:nvGrpSpPr>
      <p:grpSpPr>
        <a:xfrm>
          <a:off x="0" y="0"/>
          <a:ext cx="0" cy="0"/>
          <a:chOff x="0" y="0"/>
          <a:chExt cx="0" cy="0"/>
        </a:xfrm>
      </p:grpSpPr>
      <p:sp>
        <p:nvSpPr>
          <p:cNvPr id="21506" name="Заголовок 1"/>
          <p:cNvSpPr>
            <a:spLocks noGrp="1"/>
          </p:cNvSpPr>
          <p:nvPr>
            <p:ph type="title" idx="4294967295"/>
          </p:nvPr>
        </p:nvSpPr>
        <p:spPr>
          <a:xfrm>
            <a:off x="342900" y="366713"/>
            <a:ext cx="6172200" cy="7277100"/>
          </a:xfrm>
        </p:spPr>
        <p:txBody>
          <a:bodyPr anchor="ctr"/>
          <a:lstStyle/>
          <a:p>
            <a:r>
              <a:rPr lang="ru-RU" b="1">
                <a:solidFill>
                  <a:srgbClr val="C00000"/>
                </a:solidFill>
                <a:latin typeface="Times New Roman" pitchFamily="18" charset="0"/>
                <a:cs typeface="Times New Roman" pitchFamily="18" charset="0"/>
              </a:rPr>
              <a:t>Разработка родительского собрания по теме: «Здоровый образ жизни»</a:t>
            </a:r>
            <a:r>
              <a:rPr lang="ru-RU">
                <a:solidFill>
                  <a:srgbClr val="C00000"/>
                </a:solidFill>
                <a:latin typeface="Times New Roman" pitchFamily="18" charset="0"/>
                <a:cs typeface="Times New Roman" pitchFamily="18" charset="0"/>
              </a:rPr>
              <a:t/>
            </a:r>
            <a:br>
              <a:rPr lang="ru-RU">
                <a:solidFill>
                  <a:srgbClr val="C00000"/>
                </a:solidFill>
                <a:latin typeface="Times New Roman" pitchFamily="18" charset="0"/>
                <a:cs typeface="Times New Roman" pitchFamily="18" charset="0"/>
              </a:rPr>
            </a:br>
            <a:endParaRPr lang="ru-RU">
              <a:solidFill>
                <a:srgbClr val="C00000"/>
              </a:solidFill>
              <a:latin typeface="Times New Roman" pitchFamily="18" charset="0"/>
              <a:cs typeface="Times New Roman" pitchFamily="18" charset="0"/>
            </a:endParaRPr>
          </a:p>
        </p:txBody>
      </p:sp>
    </p:spTree>
  </p:cSld>
  <p:clrMapOvr>
    <a:masterClrMapping/>
  </p:clrMapOvr>
  <p:transition/>
</p:sld>
</file>

<file path=ppt/theme/theme1.xml><?xml version="1.0" encoding="utf-8"?>
<a:theme xmlns:a="http://schemas.openxmlformats.org/drawingml/2006/main" name="Пастель">
  <a:themeElements>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Пастель">
      <a:majorFont>
        <a:latin typeface="Comic Sans MS"/>
        <a:ea typeface=""/>
        <a:cs typeface="Arial"/>
      </a:majorFont>
      <a:minorFont>
        <a:latin typeface="Comic Sans M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54</TotalTime>
  <Words>4358</Words>
  <Application>Microsoft Office PowerPoint</Application>
  <PresentationFormat>Экран (4:3)</PresentationFormat>
  <Paragraphs>232</Paragraphs>
  <Slides>29</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1</vt:i4>
      </vt:variant>
      <vt:variant>
        <vt:lpstr>Заголовки слайдов</vt:lpstr>
      </vt:variant>
      <vt:variant>
        <vt:i4>29</vt:i4>
      </vt:variant>
    </vt:vector>
  </HeadingPairs>
  <TitlesOfParts>
    <vt:vector size="34" baseType="lpstr">
      <vt:lpstr>Calibri</vt:lpstr>
      <vt:lpstr>Arial</vt:lpstr>
      <vt:lpstr>Comic Sans MS</vt:lpstr>
      <vt:lpstr>Times New Roman</vt:lpstr>
      <vt:lpstr>Пастель</vt:lpstr>
      <vt:lpstr>Консультации для родителей (законных представителей) и педагогов.</vt:lpstr>
      <vt:lpstr>Беседа  «Значение режима дня в жизни дошкольника» </vt:lpstr>
      <vt:lpstr>Слайд 3</vt:lpstr>
      <vt:lpstr>Слайд 4</vt:lpstr>
      <vt:lpstr>Слайд 5</vt:lpstr>
      <vt:lpstr>Анкета для родителей (законных представителей) «Здоровый образ жизни» </vt:lpstr>
      <vt:lpstr>Слайд 7</vt:lpstr>
      <vt:lpstr>Слайд 8</vt:lpstr>
      <vt:lpstr>Разработка родительского собрания по теме: «Здоровый образ жизни» </vt:lpstr>
      <vt:lpstr>Слайд 10</vt:lpstr>
      <vt:lpstr>Сценарий семейно-спортивного праздника посвященного  «ДНЮ СЕМЬИ» </vt:lpstr>
      <vt:lpstr>Слайд 12</vt:lpstr>
      <vt:lpstr>Слайд 13</vt:lpstr>
      <vt:lpstr>Слайд 14</vt:lpstr>
      <vt:lpstr>Консультация для родителей (законных представителей) "Организация двигательной деятельности детей на прогулке".  </vt:lpstr>
      <vt:lpstr>Слайд 16</vt:lpstr>
      <vt:lpstr>Методические рекомендации для воспитателей по организации двигательной деятельности детей младшего дошкольного возраста При подборе и организации игр и физических упражнений на прогулке необходимо: </vt:lpstr>
      <vt:lpstr>Слайд 18</vt:lpstr>
      <vt:lpstr>МЕТОДИЧЕСКИЕ РЕКОМЕНДАЦИИ ПО ПРОВЕДЕНИЮ ПРОГУЛКИ С ПОВЫШЕННОЙ ДВИГАТЕЛЬНОЙ АКТИВНОСТЬЮ.  </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Home</dc:creator>
  <cp:lastModifiedBy>Microsoft Office</cp:lastModifiedBy>
  <cp:revision>10</cp:revision>
  <dcterms:created xsi:type="dcterms:W3CDTF">2013-03-27T20:59:32Z</dcterms:created>
  <dcterms:modified xsi:type="dcterms:W3CDTF">2022-12-15T07:12:00Z</dcterms:modified>
</cp:coreProperties>
</file>