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  <p:sldId id="278" r:id="rId16"/>
    <p:sldId id="279" r:id="rId17"/>
    <p:sldId id="283" r:id="rId18"/>
    <p:sldId id="281" r:id="rId19"/>
    <p:sldId id="284" r:id="rId20"/>
    <p:sldId id="280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03.03.2018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340768"/>
            <a:ext cx="720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Картотека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«Гимнастика 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Элементами самомассажа»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Ириски от киски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525434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глаз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8252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 гости к нам явилась киска.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Потереть друг о друга средние пальцы рук</a:t>
            </a:r>
          </a:p>
          <a:p>
            <a:r>
              <a:rPr lang="ru-RU" b="1" dirty="0">
                <a:solidFill>
                  <a:srgbClr val="00B050"/>
                </a:solidFill>
              </a:rPr>
              <a:t>Всем дает она ириски: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3945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Мышке, лебедю, жуку,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Прикрыть неплотно глаза и провести </a:t>
            </a:r>
            <a:r>
              <a:rPr lang="ru-RU" dirty="0" smtClean="0">
                <a:solidFill>
                  <a:srgbClr val="990099"/>
                </a:solidFill>
              </a:rPr>
              <a:t>пальцами не  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Псу, зайчонку, петуху.</a:t>
            </a:r>
            <a:r>
              <a:rPr lang="ru-RU" b="1" dirty="0"/>
              <a:t> </a:t>
            </a:r>
            <a:r>
              <a:rPr lang="ru-RU" dirty="0" smtClean="0"/>
              <a:t> </a:t>
            </a:r>
            <a:r>
              <a:rPr lang="ru-RU" dirty="0">
                <a:solidFill>
                  <a:srgbClr val="990099"/>
                </a:solidFill>
              </a:rPr>
              <a:t>надавливая сильно на кожу, </a:t>
            </a:r>
            <a:r>
              <a:rPr lang="ru-RU" dirty="0" smtClean="0">
                <a:solidFill>
                  <a:srgbClr val="990099"/>
                </a:solidFill>
              </a:rPr>
              <a:t>от внутреннего </a:t>
            </a:r>
            <a:r>
              <a:rPr lang="ru-RU" dirty="0">
                <a:solidFill>
                  <a:srgbClr val="990099"/>
                </a:solidFill>
              </a:rPr>
              <a:t>края глаза к внешнему.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422" y="3862789"/>
            <a:ext cx="748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Рады, рады все гостинцам!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Совершать круговые движения зрачками</a:t>
            </a:r>
          </a:p>
          <a:p>
            <a:r>
              <a:rPr lang="ru-RU" b="1" dirty="0">
                <a:solidFill>
                  <a:srgbClr val="00B050"/>
                </a:solidFill>
              </a:rPr>
              <a:t>Это видим мы по лицам.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глаз вправо и влево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091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Все захлопали в ладошки, </a:t>
            </a:r>
            <a:r>
              <a:rPr lang="ru-RU" dirty="0">
                <a:solidFill>
                  <a:srgbClr val="990099"/>
                </a:solidFill>
              </a:rPr>
              <a:t>Хлопки </a:t>
            </a:r>
            <a:r>
              <a:rPr lang="ru-RU" dirty="0" smtClean="0">
                <a:solidFill>
                  <a:srgbClr val="990099"/>
                </a:solidFill>
              </a:rPr>
              <a:t>            в </a:t>
            </a:r>
            <a:r>
              <a:rPr lang="ru-RU" dirty="0">
                <a:solidFill>
                  <a:srgbClr val="990099"/>
                </a:solidFill>
              </a:rPr>
              <a:t>ладоши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Побежали в гости к кошке.</a:t>
            </a:r>
            <a:r>
              <a:rPr lang="ru-RU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Постучать        </a:t>
            </a:r>
            <a:r>
              <a:rPr lang="ru-RU" dirty="0">
                <a:solidFill>
                  <a:srgbClr val="990099"/>
                </a:solidFill>
              </a:rPr>
              <a:t>подушечками пальцев друг </a:t>
            </a:r>
            <a:r>
              <a:rPr lang="ru-RU" dirty="0" smtClean="0">
                <a:solidFill>
                  <a:srgbClr val="990099"/>
                </a:solidFill>
              </a:rPr>
              <a:t>о друга</a:t>
            </a:r>
            <a:r>
              <a:rPr lang="ru-RU" dirty="0">
                <a:solidFill>
                  <a:srgbClr val="990099"/>
                </a:solidFill>
              </a:rPr>
              <a:t>.</a:t>
            </a:r>
          </a:p>
        </p:txBody>
      </p:sp>
      <p:pic>
        <p:nvPicPr>
          <p:cNvPr id="13314" name="Picture 2" descr="C:\Users\home\Desktop\159782_kot-klipart-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3"/>
            <a:ext cx="2034716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Наши глазки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268760"/>
            <a:ext cx="1457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глаз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3894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 Сесть прямо, поставить на опору локти</a:t>
            </a:r>
            <a:r>
              <a:rPr lang="ru-RU" b="1" dirty="0"/>
              <a:t> </a:t>
            </a:r>
            <a:r>
              <a:rPr lang="ru-RU" dirty="0">
                <a:solidFill>
                  <a:srgbClr val="990099"/>
                </a:solidFill>
              </a:rPr>
              <a:t>(на стол или спинку стула, на который ребенок садится, как наездник);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1747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- </a:t>
            </a:r>
            <a:r>
              <a:rPr lang="ru-RU" b="1" dirty="0">
                <a:solidFill>
                  <a:srgbClr val="00B050"/>
                </a:solidFill>
              </a:rPr>
              <a:t>Не отрывая локти, соединить ребра ладоней и мизинцы, опустить голову, чтобы ладони легли на закрытые глаза, а лоб упирался в верхнюю часть ладоней и пальцы;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351" y="324080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 Расслабить мышцы шеи. Точкой опоры становится лоб, ладони лишь </a:t>
            </a:r>
            <a:r>
              <a:rPr lang="ru-RU" b="1" dirty="0" smtClean="0">
                <a:solidFill>
                  <a:srgbClr val="00B050"/>
                </a:solidFill>
              </a:rPr>
              <a:t>прикасаются </a:t>
            </a:r>
            <a:r>
              <a:rPr lang="ru-RU" b="1" dirty="0">
                <a:solidFill>
                  <a:srgbClr val="00B050"/>
                </a:solidFill>
              </a:rPr>
              <a:t>к глазам;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383" y="389806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 Легко массировать ладонями глаза. Чередовать надавливание, вращение, </a:t>
            </a:r>
            <a:r>
              <a:rPr lang="ru-RU" b="1" dirty="0" smtClean="0">
                <a:solidFill>
                  <a:srgbClr val="00B050"/>
                </a:solidFill>
              </a:rPr>
              <a:t>поглаживание </a:t>
            </a:r>
            <a:r>
              <a:rPr lang="ru-RU" b="1" dirty="0">
                <a:solidFill>
                  <a:srgbClr val="00B050"/>
                </a:solidFill>
              </a:rPr>
              <a:t>и вибрацию; выполнять 1-2 минуты. Хорошо, если возникнет ощущение тепла в глазах;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782" y="4821392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 Расслабить глаза.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21256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099"/>
                </a:solidFill>
              </a:rPr>
              <a:t>(Массаж вызывает активную циркуляцию в глазах крови, стимулирует нервные окончания и дает прекрасный отдых утомленному зрению)</a:t>
            </a:r>
          </a:p>
        </p:txBody>
      </p:sp>
    </p:spTree>
    <p:extLst>
      <p:ext uri="{BB962C8B-B14F-4D97-AF65-F5344CB8AC3E}">
        <p14:creationId xmlns:p14="http://schemas.microsoft.com/office/powerpoint/2010/main" val="1723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Пироги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9019" y="1446279"/>
            <a:ext cx="1879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самомассаж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034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За стеклянными дверями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Выполнять хлопки правой </a:t>
            </a:r>
            <a:r>
              <a:rPr lang="ru-RU" dirty="0" smtClean="0">
                <a:solidFill>
                  <a:srgbClr val="990099"/>
                </a:solidFill>
              </a:rPr>
              <a:t>ладонью по </a:t>
            </a:r>
            <a:r>
              <a:rPr lang="ru-RU" dirty="0">
                <a:solidFill>
                  <a:srgbClr val="990099"/>
                </a:solidFill>
              </a:rPr>
              <a:t>левой руке от кисти к плечу.</a:t>
            </a:r>
          </a:p>
          <a:p>
            <a:r>
              <a:rPr lang="ru-RU" b="1" dirty="0">
                <a:solidFill>
                  <a:srgbClr val="00B050"/>
                </a:solidFill>
              </a:rPr>
              <a:t>Ходит мишка с пирогами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То же по правой </a:t>
            </a:r>
            <a:r>
              <a:rPr lang="ru-RU" dirty="0" smtClean="0">
                <a:solidFill>
                  <a:srgbClr val="990099"/>
                </a:solidFill>
              </a:rPr>
              <a:t>руке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Здравствуй, </a:t>
            </a:r>
            <a:r>
              <a:rPr lang="ru-RU" b="1" dirty="0" smtClean="0">
                <a:solidFill>
                  <a:srgbClr val="00B050"/>
                </a:solidFill>
              </a:rPr>
              <a:t>Мишка-дружок</a:t>
            </a:r>
            <a:r>
              <a:rPr lang="ru-RU" b="1" dirty="0">
                <a:solidFill>
                  <a:srgbClr val="00B050"/>
                </a:solidFill>
              </a:rPr>
              <a:t>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по </a:t>
            </a:r>
            <a:r>
              <a:rPr lang="ru-RU" dirty="0" smtClean="0">
                <a:solidFill>
                  <a:srgbClr val="990099"/>
                </a:solidFill>
              </a:rPr>
              <a:t>груди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Сколько стоит пирожок?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по бокам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31" y="335699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Пирожок-то стоит три,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по </a:t>
            </a:r>
            <a:r>
              <a:rPr lang="ru-RU" dirty="0" smtClean="0">
                <a:solidFill>
                  <a:srgbClr val="990099"/>
                </a:solidFill>
              </a:rPr>
              <a:t>пояснице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готовить будешь ты!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по ногам сверху </a:t>
            </a:r>
            <a:r>
              <a:rPr lang="ru-RU" dirty="0" smtClean="0">
                <a:solidFill>
                  <a:srgbClr val="990099"/>
                </a:solidFill>
              </a:rPr>
              <a:t>вниз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Напекли мы пирогов,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Выполнять последовательное </a:t>
            </a:r>
            <a:endParaRPr lang="ru-RU" dirty="0" smtClean="0">
              <a:solidFill>
                <a:srgbClr val="990099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К </a:t>
            </a:r>
            <a:r>
              <a:rPr lang="ru-RU" b="1" dirty="0">
                <a:solidFill>
                  <a:srgbClr val="00B050"/>
                </a:solidFill>
              </a:rPr>
              <a:t>празднику наш стол готов!</a:t>
            </a:r>
            <a:r>
              <a:rPr lang="ru-RU" b="1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поглаживание </a:t>
            </a:r>
            <a:r>
              <a:rPr lang="ru-RU" dirty="0">
                <a:solidFill>
                  <a:srgbClr val="990099"/>
                </a:solidFill>
              </a:rPr>
              <a:t>рук, корпуса, ног</a:t>
            </a:r>
          </a:p>
        </p:txBody>
      </p:sp>
      <p:pic>
        <p:nvPicPr>
          <p:cNvPr id="6146" name="Picture 2" descr="C:\Users\home\Desktop\136277504_22e046d8a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6993"/>
            <a:ext cx="2855595" cy="3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Вот какая борода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81418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биологически активных зон для профилактики </a:t>
            </a:r>
            <a:r>
              <a:rPr lang="ru-RU" dirty="0" smtClean="0">
                <a:solidFill>
                  <a:srgbClr val="FF0000"/>
                </a:solidFill>
              </a:rPr>
              <a:t>простудных заболеваний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Да – да – да – есть у деда борода.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Потереть ладони друг о </a:t>
            </a:r>
            <a:r>
              <a:rPr lang="ru-RU" dirty="0" smtClean="0">
                <a:solidFill>
                  <a:srgbClr val="990099"/>
                </a:solidFill>
              </a:rPr>
              <a:t>друга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Де – де – де – есть сединки в бороде.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Руками провести по шее от затылка до</a:t>
            </a:r>
          </a:p>
          <a:p>
            <a:r>
              <a:rPr lang="ru-RU" dirty="0">
                <a:solidFill>
                  <a:srgbClr val="990099"/>
                </a:solidFill>
              </a:rPr>
              <a:t>яремной ямки.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расчеши бороду.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Большими пальцами мягко провести по</a:t>
            </a:r>
          </a:p>
          <a:p>
            <a:r>
              <a:rPr lang="ru-RU" dirty="0">
                <a:solidFill>
                  <a:srgbClr val="990099"/>
                </a:solidFill>
              </a:rPr>
              <a:t>шее от подбородка вниз</a:t>
            </a:r>
          </a:p>
          <a:p>
            <a:r>
              <a:rPr lang="ru-RU" b="1" dirty="0">
                <a:solidFill>
                  <a:srgbClr val="00B050"/>
                </a:solidFill>
              </a:rPr>
              <a:t>Да – да – да – надоела борода.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Сжав руки в кулаки, возвышениями боль-</a:t>
            </a:r>
          </a:p>
          <a:p>
            <a:r>
              <a:rPr lang="ru-RU" dirty="0" err="1">
                <a:solidFill>
                  <a:srgbClr val="990099"/>
                </a:solidFill>
              </a:rPr>
              <a:t>ших</a:t>
            </a:r>
            <a:r>
              <a:rPr lang="ru-RU" dirty="0">
                <a:solidFill>
                  <a:srgbClr val="990099"/>
                </a:solidFill>
              </a:rPr>
              <a:t> пальцев быстро растереть крылья носа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ду</a:t>
            </a:r>
            <a:r>
              <a:rPr lang="ru-RU" b="1" dirty="0">
                <a:solidFill>
                  <a:srgbClr val="00B050"/>
                </a:solidFill>
              </a:rPr>
              <a:t> – сбреем деду бороду. </a:t>
            </a:r>
            <a:r>
              <a:rPr lang="ru-RU" dirty="0">
                <a:solidFill>
                  <a:srgbClr val="990099"/>
                </a:solidFill>
              </a:rPr>
              <a:t>Положить три пальца на лоб </a:t>
            </a:r>
            <a:r>
              <a:rPr lang="ru-RU" dirty="0" smtClean="0">
                <a:solidFill>
                  <a:srgbClr val="990099"/>
                </a:solidFill>
              </a:rPr>
              <a:t>всей плоскостью</a:t>
            </a:r>
            <a:r>
              <a:rPr lang="ru-RU" dirty="0">
                <a:solidFill>
                  <a:srgbClr val="990099"/>
                </a:solidFill>
              </a:rPr>
              <a:t> </a:t>
            </a:r>
            <a:r>
              <a:rPr lang="ru-RU" dirty="0" smtClean="0">
                <a:solidFill>
                  <a:srgbClr val="990099"/>
                </a:solidFill>
              </a:rPr>
              <a:t>и</a:t>
            </a:r>
            <a:r>
              <a:rPr lang="ru-RU" dirty="0">
                <a:solidFill>
                  <a:srgbClr val="990099"/>
                </a:solidFill>
              </a:rPr>
              <a:t>, мягко надавливая, поглаживать лоб.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Ды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ды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ды</a:t>
            </a:r>
            <a:r>
              <a:rPr lang="ru-RU" b="1" dirty="0">
                <a:solidFill>
                  <a:srgbClr val="00B050"/>
                </a:solidFill>
              </a:rPr>
              <a:t> – больше нет бороды.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Раздвинув указательный и </a:t>
            </a:r>
            <a:r>
              <a:rPr lang="ru-RU" dirty="0" smtClean="0">
                <a:solidFill>
                  <a:srgbClr val="990099"/>
                </a:solidFill>
              </a:rPr>
              <a:t>средний пальцы, положить </a:t>
            </a:r>
            <a:r>
              <a:rPr lang="ru-RU" dirty="0">
                <a:solidFill>
                  <a:srgbClr val="990099"/>
                </a:solidFill>
              </a:rPr>
              <a:t>их перед и за ушами и с </a:t>
            </a:r>
            <a:r>
              <a:rPr lang="ru-RU" dirty="0" smtClean="0">
                <a:solidFill>
                  <a:srgbClr val="990099"/>
                </a:solidFill>
              </a:rPr>
              <a:t>силой растирать </a:t>
            </a:r>
            <a:r>
              <a:rPr lang="ru-RU" dirty="0">
                <a:solidFill>
                  <a:srgbClr val="990099"/>
                </a:solidFill>
              </a:rPr>
              <a:t>кожу</a:t>
            </a:r>
          </a:p>
        </p:txBody>
      </p:sp>
    </p:spTree>
    <p:extLst>
      <p:ext uri="{BB962C8B-B14F-4D97-AF65-F5344CB8AC3E}">
        <p14:creationId xmlns:p14="http://schemas.microsoft.com/office/powerpoint/2010/main" val="19589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1787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Утка и кот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898" y="13407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биологически активных зон для профилактики простудных заболеваний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035" y="17101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А уточки, а </a:t>
            </a:r>
            <a:r>
              <a:rPr lang="ru-RU" b="1" dirty="0" smtClean="0">
                <a:solidFill>
                  <a:srgbClr val="00B050"/>
                </a:solidFill>
              </a:rPr>
              <a:t>уточки, все </a:t>
            </a:r>
            <a:r>
              <a:rPr lang="ru-RU" b="1" dirty="0">
                <a:solidFill>
                  <a:srgbClr val="00B050"/>
                </a:solidFill>
              </a:rPr>
              <a:t>топают по улочке.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Идут себе </a:t>
            </a:r>
            <a:r>
              <a:rPr lang="ru-RU" b="1" dirty="0" smtClean="0">
                <a:solidFill>
                  <a:srgbClr val="00B050"/>
                </a:solidFill>
              </a:rPr>
              <a:t>вразвалочку, и </a:t>
            </a:r>
            <a:r>
              <a:rPr lang="ru-RU" b="1" dirty="0">
                <a:solidFill>
                  <a:srgbClr val="00B050"/>
                </a:solidFill>
              </a:rPr>
              <a:t>крякают считалочку.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382" y="2395555"/>
            <a:ext cx="6475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Утка крякает, зовет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Поглаживать шею ладонями сверху</a:t>
            </a:r>
          </a:p>
          <a:p>
            <a:r>
              <a:rPr lang="ru-RU" b="1" dirty="0">
                <a:solidFill>
                  <a:srgbClr val="00B050"/>
                </a:solidFill>
              </a:rPr>
              <a:t>Всех утят с собою,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вниз.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391" y="3070309"/>
            <a:ext cx="5992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А за ними кот идет, </a:t>
            </a:r>
            <a:r>
              <a:rPr lang="ru-RU" dirty="0">
                <a:solidFill>
                  <a:srgbClr val="990099"/>
                </a:solidFill>
              </a:rPr>
              <a:t>Указательными пальцами растирать</a:t>
            </a:r>
          </a:p>
          <a:p>
            <a:r>
              <a:rPr lang="ru-RU" b="1" dirty="0">
                <a:solidFill>
                  <a:srgbClr val="00B050"/>
                </a:solidFill>
              </a:rPr>
              <a:t>Словно к водопою. </a:t>
            </a:r>
            <a:r>
              <a:rPr lang="ru-RU" dirty="0">
                <a:solidFill>
                  <a:srgbClr val="990099"/>
                </a:solidFill>
              </a:rPr>
              <a:t>крылья носа.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604" y="3716640"/>
            <a:ext cx="6504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 кота хитрющий вид, </a:t>
            </a:r>
            <a:r>
              <a:rPr lang="ru-RU" dirty="0">
                <a:solidFill>
                  <a:srgbClr val="990099"/>
                </a:solidFill>
              </a:rPr>
              <a:t>Пальцами поглаживать лоб от середины</a:t>
            </a:r>
          </a:p>
          <a:p>
            <a:r>
              <a:rPr lang="ru-RU" b="1" dirty="0">
                <a:solidFill>
                  <a:srgbClr val="00B050"/>
                </a:solidFill>
              </a:rPr>
              <a:t>Их поймать мечтает! </a:t>
            </a:r>
            <a:r>
              <a:rPr lang="ru-RU" dirty="0">
                <a:solidFill>
                  <a:srgbClr val="990099"/>
                </a:solidFill>
              </a:rPr>
              <a:t>к вискам.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9251" y="4391897"/>
            <a:ext cx="8203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Не смотри ты на утят-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Раздвинуть указательный и средний</a:t>
            </a:r>
          </a:p>
          <a:p>
            <a:r>
              <a:rPr lang="ru-RU" b="1" dirty="0">
                <a:solidFill>
                  <a:srgbClr val="00B050"/>
                </a:solidFill>
              </a:rPr>
              <a:t>Не умеешь плавать!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пальцы, сделать «вилочку» и </a:t>
            </a:r>
            <a:r>
              <a:rPr lang="ru-RU" dirty="0" smtClean="0">
                <a:solidFill>
                  <a:srgbClr val="990099"/>
                </a:solidFill>
              </a:rPr>
              <a:t>массировать точки </a:t>
            </a:r>
            <a:r>
              <a:rPr lang="ru-RU" dirty="0">
                <a:solidFill>
                  <a:srgbClr val="990099"/>
                </a:solidFill>
              </a:rPr>
              <a:t>около уха.</a:t>
            </a:r>
          </a:p>
        </p:txBody>
      </p:sp>
      <p:pic>
        <p:nvPicPr>
          <p:cNvPr id="14338" name="Picture 2" descr="C:\Users\home\Desktop\utka-s-utyata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08" y="5061800"/>
            <a:ext cx="3121025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Жарче, дырчатая тучка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268760"/>
            <a:ext cx="308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самомассаж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934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Жарче, дырчатая тучка,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Растереть ладошки.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Поливай водичкой ручки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Плечики и </a:t>
            </a:r>
            <a:r>
              <a:rPr lang="ru-RU" b="1" dirty="0" err="1">
                <a:solidFill>
                  <a:srgbClr val="00B050"/>
                </a:solidFill>
              </a:rPr>
              <a:t>локоточки</a:t>
            </a:r>
            <a:r>
              <a:rPr lang="ru-RU" b="1" dirty="0">
                <a:solidFill>
                  <a:srgbClr val="00B050"/>
                </a:solidFill>
              </a:rPr>
              <a:t>, </a:t>
            </a:r>
            <a:r>
              <a:rPr lang="ru-RU" dirty="0">
                <a:solidFill>
                  <a:srgbClr val="990099"/>
                </a:solidFill>
              </a:rPr>
              <a:t>Постукивать пальцами по плечам,</a:t>
            </a:r>
          </a:p>
          <a:p>
            <a:r>
              <a:rPr lang="ru-RU" b="1" dirty="0">
                <a:solidFill>
                  <a:srgbClr val="00B050"/>
                </a:solidFill>
              </a:rPr>
              <a:t>Пальчики и </a:t>
            </a:r>
            <a:r>
              <a:rPr lang="ru-RU" b="1" dirty="0" err="1">
                <a:solidFill>
                  <a:srgbClr val="00B050"/>
                </a:solidFill>
              </a:rPr>
              <a:t>ноготочки</a:t>
            </a:r>
            <a:r>
              <a:rPr lang="ru-RU" b="1" dirty="0">
                <a:solidFill>
                  <a:srgbClr val="00B050"/>
                </a:solidFill>
              </a:rPr>
              <a:t>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локоткам, кистям, затылку, </a:t>
            </a:r>
            <a:r>
              <a:rPr lang="ru-RU" dirty="0" smtClean="0">
                <a:solidFill>
                  <a:srgbClr val="990099"/>
                </a:solidFill>
              </a:rPr>
              <a:t>вискам</a:t>
            </a:r>
            <a:r>
              <a:rPr lang="ru-RU" dirty="0">
                <a:solidFill>
                  <a:srgbClr val="990099"/>
                </a:solidFill>
              </a:rPr>
              <a:t>, </a:t>
            </a:r>
          </a:p>
          <a:p>
            <a:r>
              <a:rPr lang="ru-RU" b="1" dirty="0">
                <a:solidFill>
                  <a:srgbClr val="00B050"/>
                </a:solidFill>
              </a:rPr>
              <a:t>Мой затылочек, височки,</a:t>
            </a:r>
            <a:r>
              <a:rPr lang="ru-RU" b="1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подбородку</a:t>
            </a:r>
            <a:r>
              <a:rPr lang="ru-RU" dirty="0">
                <a:solidFill>
                  <a:srgbClr val="990099"/>
                </a:solidFill>
              </a:rPr>
              <a:t>, щекам.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Подбородочек и щечки!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562" y="3573016"/>
            <a:ext cx="7175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Трем </a:t>
            </a:r>
            <a:r>
              <a:rPr lang="ru-RU" b="1" dirty="0" smtClean="0">
                <a:solidFill>
                  <a:srgbClr val="00B050"/>
                </a:solidFill>
              </a:rPr>
              <a:t> мочалкой  </a:t>
            </a:r>
            <a:r>
              <a:rPr lang="ru-RU" b="1" dirty="0" err="1" smtClean="0">
                <a:solidFill>
                  <a:srgbClr val="00B050"/>
                </a:solidFill>
              </a:rPr>
              <a:t>коленочки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Растереть ладонями колени,</a:t>
            </a:r>
          </a:p>
          <a:p>
            <a:r>
              <a:rPr lang="ru-RU" b="1" dirty="0">
                <a:solidFill>
                  <a:srgbClr val="00B050"/>
                </a:solidFill>
              </a:rPr>
              <a:t>Щеточкой трем хорошенечко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ступни и пальцы ног.</a:t>
            </a:r>
          </a:p>
          <a:p>
            <a:r>
              <a:rPr lang="ru-RU" b="1" dirty="0">
                <a:solidFill>
                  <a:srgbClr val="00B050"/>
                </a:solidFill>
              </a:rPr>
              <a:t>Пяточки, ступни и пальчики…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Чисто-чисто моем мальчика</a:t>
            </a:r>
            <a:r>
              <a:rPr lang="ru-RU" b="1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Чисто-чисто моем девочку,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Нашу девочку-</a:t>
            </a:r>
            <a:r>
              <a:rPr lang="ru-RU" b="1" dirty="0" err="1">
                <a:solidFill>
                  <a:srgbClr val="00B050"/>
                </a:solidFill>
              </a:rPr>
              <a:t>припевочку</a:t>
            </a:r>
            <a:r>
              <a:rPr lang="ru-RU" b="1" dirty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home\Desktop\sm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149">
            <a:off x="6161172" y="2437241"/>
            <a:ext cx="2703135" cy="35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Белый мельник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268760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лица для профилактики простудных заболеваний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9168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Белый-белый мельник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Провести пальцами по лбу от середины</a:t>
            </a:r>
          </a:p>
          <a:p>
            <a:r>
              <a:rPr lang="ru-RU" b="1" dirty="0">
                <a:solidFill>
                  <a:srgbClr val="00B050"/>
                </a:solidFill>
              </a:rPr>
              <a:t>Сел на облака.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к вискам</a:t>
            </a:r>
            <a:r>
              <a:rPr lang="ru-RU" dirty="0" smtClean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Из мешка посыпалась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Легко постучать пальцами по вискам</a:t>
            </a:r>
          </a:p>
          <a:p>
            <a:r>
              <a:rPr lang="ru-RU" b="1" dirty="0">
                <a:solidFill>
                  <a:srgbClr val="00B050"/>
                </a:solidFill>
              </a:rPr>
              <a:t>Белая мука.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764" y="321297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Радуются дети, </a:t>
            </a:r>
            <a:r>
              <a:rPr lang="ru-RU" dirty="0">
                <a:solidFill>
                  <a:srgbClr val="990099"/>
                </a:solidFill>
              </a:rPr>
              <a:t>Сжав руки в кулаки, возвышениями</a:t>
            </a:r>
          </a:p>
          <a:p>
            <a:r>
              <a:rPr lang="ru-RU" b="1" dirty="0">
                <a:solidFill>
                  <a:srgbClr val="00B050"/>
                </a:solidFill>
              </a:rPr>
              <a:t>Лепят колобки.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больших пальцев быстро </a:t>
            </a:r>
            <a:r>
              <a:rPr lang="ru-RU" dirty="0" smtClean="0">
                <a:solidFill>
                  <a:srgbClr val="990099"/>
                </a:solidFill>
              </a:rPr>
              <a:t>растереть крылья </a:t>
            </a:r>
            <a:r>
              <a:rPr lang="ru-RU" dirty="0">
                <a:solidFill>
                  <a:srgbClr val="990099"/>
                </a:solidFill>
              </a:rPr>
              <a:t>носа.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Заплясали санки,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Раздвинув указательный и средний</a:t>
            </a:r>
          </a:p>
          <a:p>
            <a:r>
              <a:rPr lang="ru-RU" b="1" dirty="0">
                <a:solidFill>
                  <a:srgbClr val="00B050"/>
                </a:solidFill>
              </a:rPr>
              <a:t>Лыжи и коньки.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пальцы, массировать точки перед </a:t>
            </a:r>
            <a:r>
              <a:rPr lang="ru-RU" dirty="0" smtClean="0">
                <a:solidFill>
                  <a:srgbClr val="990099"/>
                </a:solidFill>
              </a:rPr>
              <a:t>собой и </a:t>
            </a:r>
            <a:r>
              <a:rPr lang="ru-RU" dirty="0">
                <a:solidFill>
                  <a:srgbClr val="990099"/>
                </a:solidFill>
              </a:rPr>
              <a:t>за ушными раковинами.</a:t>
            </a:r>
          </a:p>
        </p:txBody>
      </p:sp>
      <p:pic>
        <p:nvPicPr>
          <p:cNvPr id="8194" name="Picture 2" descr="C:\Users\home\Desktop\H4Yk1DrA4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48" y="4203484"/>
            <a:ext cx="236984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Лиса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412776"/>
            <a:ext cx="216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глаз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8099" y="191683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Ходит рыжая лиса,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Крепко зажмурить и открыть глаза</a:t>
            </a:r>
          </a:p>
          <a:p>
            <a:r>
              <a:rPr lang="ru-RU" b="1" dirty="0">
                <a:solidFill>
                  <a:srgbClr val="00B050"/>
                </a:solidFill>
              </a:rPr>
              <a:t>Щурит хитрые глаза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Смотрит хитрая лисица, </a:t>
            </a:r>
            <a:r>
              <a:rPr lang="ru-RU" dirty="0">
                <a:solidFill>
                  <a:srgbClr val="990099"/>
                </a:solidFill>
              </a:rPr>
              <a:t>Вытянуть вперед правую руку, на </a:t>
            </a:r>
            <a:r>
              <a:rPr lang="ru-RU" dirty="0" smtClean="0">
                <a:solidFill>
                  <a:srgbClr val="990099"/>
                </a:solidFill>
              </a:rPr>
              <a:t>кото</a:t>
            </a:r>
            <a:r>
              <a:rPr lang="ru-RU" dirty="0">
                <a:solidFill>
                  <a:srgbClr val="990099"/>
                </a:solidFill>
              </a:rPr>
              <a:t> рой все </a:t>
            </a:r>
            <a:endParaRPr lang="ru-RU" dirty="0" smtClean="0">
              <a:solidFill>
                <a:srgbClr val="990099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где </a:t>
            </a:r>
            <a:r>
              <a:rPr lang="ru-RU" b="1" dirty="0">
                <a:solidFill>
                  <a:srgbClr val="00B050"/>
                </a:solidFill>
              </a:rPr>
              <a:t>бы поживиться. </a:t>
            </a:r>
            <a:r>
              <a:rPr lang="ru-RU" dirty="0">
                <a:solidFill>
                  <a:srgbClr val="990099"/>
                </a:solidFill>
              </a:rPr>
              <a:t>пальцы, </a:t>
            </a:r>
            <a:r>
              <a:rPr lang="ru-RU" dirty="0" smtClean="0">
                <a:solidFill>
                  <a:srgbClr val="990099"/>
                </a:solidFill>
              </a:rPr>
              <a:t>кроме указательного, </a:t>
            </a:r>
            <a:r>
              <a:rPr lang="ru-RU" b="1" dirty="0" smtClean="0">
                <a:solidFill>
                  <a:srgbClr val="990099"/>
                </a:solidFill>
              </a:rPr>
              <a:t>с</a:t>
            </a:r>
            <a:r>
              <a:rPr lang="ru-RU" dirty="0" smtClean="0">
                <a:solidFill>
                  <a:srgbClr val="990099"/>
                </a:solidFill>
              </a:rPr>
              <a:t>жаты </a:t>
            </a:r>
            <a:r>
              <a:rPr lang="ru-RU" dirty="0">
                <a:solidFill>
                  <a:srgbClr val="990099"/>
                </a:solidFill>
              </a:rPr>
              <a:t>в кулак. Вести рукой </a:t>
            </a:r>
            <a:r>
              <a:rPr lang="ru-RU" dirty="0" smtClean="0">
                <a:solidFill>
                  <a:srgbClr val="990099"/>
                </a:solidFill>
              </a:rPr>
              <a:t>вправо-влево и </a:t>
            </a:r>
            <a:r>
              <a:rPr lang="ru-RU" dirty="0">
                <a:solidFill>
                  <a:srgbClr val="990099"/>
                </a:solidFill>
              </a:rPr>
              <a:t>следить за движением указательного</a:t>
            </a:r>
          </a:p>
          <a:p>
            <a:r>
              <a:rPr lang="ru-RU" dirty="0">
                <a:solidFill>
                  <a:srgbClr val="990099"/>
                </a:solidFill>
              </a:rPr>
              <a:t>пальца глазами, не поворачивая головы.</a:t>
            </a:r>
          </a:p>
          <a:p>
            <a:r>
              <a:rPr lang="ru-RU" b="1" dirty="0">
                <a:solidFill>
                  <a:srgbClr val="00B050"/>
                </a:solidFill>
              </a:rPr>
              <a:t>Пошла </a:t>
            </a:r>
            <a:r>
              <a:rPr lang="ru-RU" b="1" dirty="0" smtClean="0">
                <a:solidFill>
                  <a:srgbClr val="00B050"/>
                </a:solidFill>
              </a:rPr>
              <a:t>лиса </a:t>
            </a:r>
            <a:r>
              <a:rPr lang="ru-RU" b="1" dirty="0">
                <a:solidFill>
                  <a:srgbClr val="00B050"/>
                </a:solidFill>
              </a:rPr>
              <a:t>на базар, </a:t>
            </a:r>
            <a:r>
              <a:rPr lang="ru-RU" dirty="0">
                <a:solidFill>
                  <a:srgbClr val="990099"/>
                </a:solidFill>
              </a:rPr>
              <a:t>Поднять руку и опустить, прослеживая</a:t>
            </a:r>
          </a:p>
          <a:p>
            <a:r>
              <a:rPr lang="ru-RU" b="1" dirty="0">
                <a:solidFill>
                  <a:srgbClr val="00B050"/>
                </a:solidFill>
              </a:rPr>
              <a:t>Посмотрела на товар.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взглядом</a:t>
            </a:r>
            <a:r>
              <a:rPr lang="ru-RU" dirty="0" smtClean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Себе купила сайку,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Описать </a:t>
            </a:r>
            <a:r>
              <a:rPr lang="ru-RU" dirty="0" smtClean="0">
                <a:solidFill>
                  <a:srgbClr val="990099"/>
                </a:solidFill>
              </a:rPr>
              <a:t>                     рукой                 </a:t>
            </a:r>
            <a:r>
              <a:rPr lang="ru-RU" dirty="0">
                <a:solidFill>
                  <a:srgbClr val="990099"/>
                </a:solidFill>
              </a:rPr>
              <a:t>круг по часовой стрелке и</a:t>
            </a:r>
          </a:p>
          <a:p>
            <a:r>
              <a:rPr lang="ru-RU" b="1" dirty="0">
                <a:solidFill>
                  <a:srgbClr val="00B050"/>
                </a:solidFill>
              </a:rPr>
              <a:t>Лисятам балалайку. 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    </a:t>
            </a:r>
            <a:r>
              <a:rPr lang="ru-RU" dirty="0" smtClean="0">
                <a:solidFill>
                  <a:srgbClr val="990099"/>
                </a:solidFill>
              </a:rPr>
              <a:t>против </a:t>
            </a:r>
            <a:r>
              <a:rPr lang="ru-RU" dirty="0">
                <a:solidFill>
                  <a:srgbClr val="990099"/>
                </a:solidFill>
              </a:rPr>
              <a:t>нее.</a:t>
            </a:r>
          </a:p>
        </p:txBody>
      </p:sp>
      <p:pic>
        <p:nvPicPr>
          <p:cNvPr id="15362" name="Picture 2" descr="C:\Users\home\Desktop\ANIMALES (ZORRO) (7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51769"/>
            <a:ext cx="2760167" cy="29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7055" y="404664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Солнышко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980728"/>
            <a:ext cx="22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глаз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82509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Солнышко, солнышко, в небе свети!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Потянуться руками вверх</a:t>
            </a:r>
          </a:p>
          <a:p>
            <a:r>
              <a:rPr lang="ru-RU" b="1" dirty="0">
                <a:solidFill>
                  <a:srgbClr val="00B050"/>
                </a:solidFill>
              </a:rPr>
              <a:t>Яркие лучики к нам протяни.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Ручки мы вложим в ладошки твои, </a:t>
            </a:r>
            <a:r>
              <a:rPr lang="ru-RU" dirty="0">
                <a:solidFill>
                  <a:srgbClr val="990099"/>
                </a:solidFill>
              </a:rPr>
              <a:t>Похлопать в ладоши над головой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Нас покружи, оторви от земли.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Покружиться, подняв руки вверх</a:t>
            </a:r>
          </a:p>
          <a:p>
            <a:r>
              <a:rPr lang="ru-RU" b="1" dirty="0">
                <a:solidFill>
                  <a:srgbClr val="00B050"/>
                </a:solidFill>
              </a:rPr>
              <a:t>Солнечный лучик быстро скакал,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Вытянуть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вперед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правую руку, медленно</a:t>
            </a:r>
          </a:p>
          <a:p>
            <a:r>
              <a:rPr lang="ru-RU" b="1" dirty="0">
                <a:solidFill>
                  <a:srgbClr val="00B050"/>
                </a:solidFill>
              </a:rPr>
              <a:t>И на плечо он к ребятам упал.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прикоснуться указательным пальцем к</a:t>
            </a:r>
          </a:p>
          <a:p>
            <a:r>
              <a:rPr lang="ru-RU" dirty="0">
                <a:solidFill>
                  <a:srgbClr val="990099"/>
                </a:solidFill>
              </a:rPr>
              <a:t>правому плечу. Проследить глазами.</a:t>
            </a:r>
          </a:p>
          <a:p>
            <a:r>
              <a:rPr lang="ru-RU" b="1" dirty="0">
                <a:solidFill>
                  <a:srgbClr val="00B050"/>
                </a:solidFill>
              </a:rPr>
              <a:t>Весело лучик песенку пел, </a:t>
            </a:r>
            <a:r>
              <a:rPr lang="ru-RU" dirty="0">
                <a:solidFill>
                  <a:srgbClr val="990099"/>
                </a:solidFill>
              </a:rPr>
              <a:t>Повторить то же самое с левой рукой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Каждый себе на плечо посмотрел.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Солнечный лучик быстро скакал, </a:t>
            </a:r>
            <a:r>
              <a:rPr lang="ru-RU" dirty="0">
                <a:solidFill>
                  <a:srgbClr val="990099"/>
                </a:solidFill>
              </a:rPr>
              <a:t>Вытянуть руку вперед и коснуться </a:t>
            </a:r>
            <a:r>
              <a:rPr lang="ru-RU" dirty="0" smtClean="0">
                <a:solidFill>
                  <a:srgbClr val="990099"/>
                </a:solidFill>
              </a:rPr>
              <a:t>пальцем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И на маленький носик к ребятам попал. </a:t>
            </a:r>
            <a:r>
              <a:rPr lang="ru-RU" dirty="0" smtClean="0"/>
              <a:t> </a:t>
            </a:r>
            <a:r>
              <a:rPr lang="ru-RU" dirty="0">
                <a:solidFill>
                  <a:srgbClr val="990099"/>
                </a:solidFill>
              </a:rPr>
              <a:t>кончика носа. Проследить глазами.</a:t>
            </a:r>
          </a:p>
          <a:p>
            <a:r>
              <a:rPr lang="ru-RU" b="1" dirty="0">
                <a:solidFill>
                  <a:srgbClr val="00B050"/>
                </a:solidFill>
              </a:rPr>
              <a:t>Весело лучик песенку пел,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Каждый на носик себе посмотрел.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Хлопают радостно наши ладошки,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Похлопать в ладоши.</a:t>
            </a:r>
          </a:p>
          <a:p>
            <a:r>
              <a:rPr lang="ru-RU" b="1" dirty="0">
                <a:solidFill>
                  <a:srgbClr val="00B050"/>
                </a:solidFill>
              </a:rPr>
              <a:t>Быстро шагают резвые ножки. </a:t>
            </a:r>
            <a:r>
              <a:rPr lang="ru-RU" dirty="0">
                <a:solidFill>
                  <a:srgbClr val="990099"/>
                </a:solidFill>
              </a:rPr>
              <a:t>Ходьба на месте.</a:t>
            </a:r>
          </a:p>
          <a:p>
            <a:r>
              <a:rPr lang="ru-RU" b="1" dirty="0">
                <a:solidFill>
                  <a:srgbClr val="00B050"/>
                </a:solidFill>
              </a:rPr>
              <a:t>Солнышко скрылось, ушло на покой,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Закрыть глаза и положить руки под щеку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Мы же на место сядем с тобой.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Сесть на стульчики</a:t>
            </a:r>
          </a:p>
        </p:txBody>
      </p:sp>
      <p:pic>
        <p:nvPicPr>
          <p:cNvPr id="1026" name="Picture 2" descr="C:\Users\home\Desktop\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63" y="390390"/>
            <a:ext cx="1550008" cy="15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Дедушка Егор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34076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ног для профилактики плоскостопия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6889" y="1839583"/>
            <a:ext cx="7455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Из-за лесу, из-за гор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на месте, не отрывая носки от пола,</a:t>
            </a:r>
          </a:p>
          <a:p>
            <a:r>
              <a:rPr lang="ru-RU" b="1" dirty="0">
                <a:solidFill>
                  <a:srgbClr val="00B050"/>
                </a:solidFill>
              </a:rPr>
              <a:t>Едет дедушка Егор.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стараясь поднимать выше пятки.</a:t>
            </a:r>
          </a:p>
          <a:p>
            <a:r>
              <a:rPr lang="ru-RU" b="1" dirty="0">
                <a:solidFill>
                  <a:srgbClr val="00B050"/>
                </a:solidFill>
              </a:rPr>
              <a:t>Сам на лошадке, </a:t>
            </a:r>
            <a:r>
              <a:rPr lang="ru-RU" dirty="0">
                <a:solidFill>
                  <a:srgbClr val="990099"/>
                </a:solidFill>
              </a:rPr>
              <a:t>Ходьба на пятках, руки за спиной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Жена на коровке,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на носках, руки за головой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Дети на телятках,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с перекатом с пятки на носок, руки на поясе.</a:t>
            </a:r>
          </a:p>
          <a:p>
            <a:r>
              <a:rPr lang="ru-RU" b="1" dirty="0">
                <a:solidFill>
                  <a:srgbClr val="00B050"/>
                </a:solidFill>
              </a:rPr>
              <a:t>Внуки на козлятках.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с высоким подниманием ног, согнутых в колене, руки в стороны</a:t>
            </a:r>
          </a:p>
          <a:p>
            <a:r>
              <a:rPr lang="ru-RU" b="1" dirty="0">
                <a:solidFill>
                  <a:srgbClr val="00B050"/>
                </a:solidFill>
              </a:rPr>
              <a:t>Гоп, гоп, гоп!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Приподниматься на носки и опускаться на всю ступню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Приехали!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Присесть</a:t>
            </a:r>
          </a:p>
        </p:txBody>
      </p:sp>
      <p:pic>
        <p:nvPicPr>
          <p:cNvPr id="9218" name="Picture 2" descr="C:\Users\home\Desktop\Ded-star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2306852" cy="23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198" y="34194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«Дождик»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1223" y="933170"/>
            <a:ext cx="168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спины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278052"/>
            <a:ext cx="7094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Дождик бегает по крыше-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Встать друг за другом «паровозиком»</a:t>
            </a: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и похлопывать друг друга по спине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По веселой звонкой крыше-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478381"/>
            <a:ext cx="7250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Дома, дома посидите-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Постукивание пальчиками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Никуда не выходите-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098" y="3698874"/>
            <a:ext cx="6158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Почитайте, поиграйте-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Поколачивание кулачками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уйду-тогда гуляйте-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8097" y="5013176"/>
            <a:ext cx="6158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Дождик бегает по крыше-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Поглаживание ладошками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По веселой звонкой крыше-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Бом! Бом! Бом!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home\Desktop\18265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52328" cy="38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Снежинки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8321" y="1268760"/>
            <a:ext cx="22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глаз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0152" y="184482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Закружились, завертелись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«Фонарики»</a:t>
            </a:r>
          </a:p>
          <a:p>
            <a:r>
              <a:rPr lang="ru-RU" b="1" dirty="0">
                <a:solidFill>
                  <a:srgbClr val="00B050"/>
                </a:solidFill>
              </a:rPr>
              <a:t>Белые снежинки.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Вверх взлетели белой стаей, 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Поднять руки вверх и посмотреть на них</a:t>
            </a:r>
          </a:p>
          <a:p>
            <a:r>
              <a:rPr lang="ru-RU" b="1" dirty="0">
                <a:solidFill>
                  <a:srgbClr val="00B050"/>
                </a:solidFill>
              </a:rPr>
              <a:t>Легкие пушинки. 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 Чуть затихла злая вьюга-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Медленно опустить руки и проследить</a:t>
            </a:r>
          </a:p>
          <a:p>
            <a:r>
              <a:rPr lang="ru-RU" b="1" dirty="0">
                <a:solidFill>
                  <a:srgbClr val="00B050"/>
                </a:solidFill>
              </a:rPr>
              <a:t>Улеглись повсюду.</a:t>
            </a:r>
            <a:r>
              <a:rPr lang="ru-RU" b="1" dirty="0"/>
              <a:t> </a:t>
            </a:r>
            <a:r>
              <a:rPr lang="ru-RU" dirty="0"/>
              <a:t> </a:t>
            </a:r>
            <a:r>
              <a:rPr lang="ru-RU" dirty="0">
                <a:solidFill>
                  <a:srgbClr val="990099"/>
                </a:solidFill>
              </a:rPr>
              <a:t>за ними взглядом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Заблистали, словно жемчуг,-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Развести поочередно руки в стороны</a:t>
            </a:r>
          </a:p>
          <a:p>
            <a:r>
              <a:rPr lang="ru-RU" b="1" dirty="0">
                <a:solidFill>
                  <a:srgbClr val="00B050"/>
                </a:solidFill>
              </a:rPr>
              <a:t>Все дивятся чуду.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и проследить за ними взглядом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Заискрились, засверкали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Выполнить руками движение «ножницы»</a:t>
            </a:r>
          </a:p>
          <a:p>
            <a:r>
              <a:rPr lang="ru-RU" b="1" dirty="0">
                <a:solidFill>
                  <a:srgbClr val="00B050"/>
                </a:solidFill>
              </a:rPr>
              <a:t>Белые подружки. 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Заспешили на прогулку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Шаг на месте</a:t>
            </a:r>
          </a:p>
          <a:p>
            <a:r>
              <a:rPr lang="ru-RU" b="1" dirty="0">
                <a:solidFill>
                  <a:srgbClr val="00B050"/>
                </a:solidFill>
              </a:rPr>
              <a:t>Дети и старушки.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home\Desktop\108479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999506" cy="23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108479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30745"/>
            <a:ext cx="1351434" cy="1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108479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1423442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9806" y="373832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Наши ножки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004399"/>
            <a:ext cx="320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рефлекторных зон ног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955" y="1370621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1.Сжать </a:t>
            </a:r>
            <a:r>
              <a:rPr lang="ru-RU" dirty="0">
                <a:solidFill>
                  <a:srgbClr val="00B050"/>
                </a:solidFill>
              </a:rPr>
              <a:t>кончик большого пальца, затем подушечку большого пальца. Если заметите болезненную точку. Разотрите ее до исчезновения боли.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2.Плотно </a:t>
            </a:r>
            <a:r>
              <a:rPr lang="ru-RU" dirty="0">
                <a:solidFill>
                  <a:srgbClr val="00B050"/>
                </a:solidFill>
              </a:rPr>
              <a:t>захватить большим и указательным пальцами ахиллово сухожилие, сдавить его, отпустить. Повторить по 3 раза на каждой ноге.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3.Быстро </a:t>
            </a:r>
            <a:r>
              <a:rPr lang="ru-RU" dirty="0">
                <a:solidFill>
                  <a:srgbClr val="00B050"/>
                </a:solidFill>
              </a:rPr>
              <a:t>потереть вверх ступни пяткой другой ноги.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510" y="284794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099"/>
                </a:solidFill>
              </a:rPr>
              <a:t>( Этот массаж помогает освободиться от накопившейся усталости и включить основные системы организма)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8101" y="3719934"/>
            <a:ext cx="251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Бабочка »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9039" y="4427820"/>
            <a:ext cx="7935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Упражнение для подвижности голеностопного сустава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5889" y="4797152"/>
            <a:ext cx="7191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И.п</a:t>
            </a:r>
            <a:r>
              <a:rPr lang="ru-RU" dirty="0">
                <a:solidFill>
                  <a:srgbClr val="00B050"/>
                </a:solidFill>
              </a:rPr>
              <a:t>. – сидя на полу, ноги согнуты в коленях, руки в упоре сзади;</a:t>
            </a:r>
          </a:p>
          <a:p>
            <a:r>
              <a:rPr lang="ru-RU" dirty="0">
                <a:solidFill>
                  <a:srgbClr val="00B050"/>
                </a:solidFill>
              </a:rPr>
              <a:t>1 – свести колени вместе, стопы развести в разные стороны;</a:t>
            </a:r>
          </a:p>
          <a:p>
            <a:r>
              <a:rPr lang="ru-RU" dirty="0">
                <a:solidFill>
                  <a:srgbClr val="00B050"/>
                </a:solidFill>
              </a:rPr>
              <a:t>2 – колени развести в стороны, стопы соединить, стремясь достать коленями пол.</a:t>
            </a:r>
          </a:p>
        </p:txBody>
      </p:sp>
      <p:pic>
        <p:nvPicPr>
          <p:cNvPr id="16386" name="Picture 2" descr="C:\Users\home\Desktop\clipart-babochka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036">
            <a:off x="7092280" y="3038410"/>
            <a:ext cx="1950171" cy="17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798" y="34970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Самолет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8883" y="941531"/>
            <a:ext cx="216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глаз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283" y="1310863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Пролетает самолет,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Посмотреть вверх и провести пальцем</a:t>
            </a:r>
          </a:p>
          <a:p>
            <a:r>
              <a:rPr lang="ru-RU" b="1" dirty="0">
                <a:solidFill>
                  <a:srgbClr val="00B050"/>
                </a:solidFill>
              </a:rPr>
              <a:t>С ним собрался я в полет. </a:t>
            </a:r>
            <a:r>
              <a:rPr lang="ru-RU" dirty="0">
                <a:solidFill>
                  <a:srgbClr val="990099"/>
                </a:solidFill>
              </a:rPr>
              <a:t>за «пролетающим» самолетом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Правое крыло отвел, посмотрел. </a:t>
            </a:r>
            <a:r>
              <a:rPr lang="ru-RU" dirty="0">
                <a:solidFill>
                  <a:srgbClr val="990099"/>
                </a:solidFill>
              </a:rPr>
              <a:t>Отвести руки попеременно и проследить</a:t>
            </a:r>
          </a:p>
          <a:p>
            <a:r>
              <a:rPr lang="ru-RU" b="1" dirty="0">
                <a:solidFill>
                  <a:srgbClr val="00B050"/>
                </a:solidFill>
              </a:rPr>
              <a:t>Левое крыло отвел, поглядел. </a:t>
            </a:r>
            <a:r>
              <a:rPr lang="ru-RU" dirty="0">
                <a:solidFill>
                  <a:srgbClr val="990099"/>
                </a:solidFill>
              </a:rPr>
              <a:t>взглядом</a:t>
            </a:r>
          </a:p>
          <a:p>
            <a:r>
              <a:rPr lang="ru-RU" b="1" dirty="0">
                <a:solidFill>
                  <a:srgbClr val="00B050"/>
                </a:solidFill>
              </a:rPr>
              <a:t>Я мотор завожу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Делать вращательные движения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перед</a:t>
            </a:r>
          </a:p>
          <a:p>
            <a:r>
              <a:rPr lang="ru-RU" b="1" dirty="0">
                <a:solidFill>
                  <a:srgbClr val="00B050"/>
                </a:solidFill>
              </a:rPr>
              <a:t>И внимательно гляжу.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грудью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Поднимаюсь ввысь, лечу,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Встать на носочки и легко бежать по кругу</a:t>
            </a:r>
          </a:p>
          <a:p>
            <a:r>
              <a:rPr lang="ru-RU" b="1" dirty="0">
                <a:solidFill>
                  <a:srgbClr val="00B050"/>
                </a:solidFill>
              </a:rPr>
              <a:t>Возвращаться не хочу.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6577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556" y="40770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Заяц белый, заяц белый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990099"/>
                </a:solidFill>
              </a:rPr>
              <a:t>Быстро моргают глазами.</a:t>
            </a:r>
          </a:p>
          <a:p>
            <a:r>
              <a:rPr lang="ru-RU" b="1" dirty="0">
                <a:solidFill>
                  <a:srgbClr val="00B050"/>
                </a:solidFill>
              </a:rPr>
              <a:t>Ты куда за лыком бегал?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Заяц белый отвечал: </a:t>
            </a:r>
            <a:r>
              <a:rPr lang="ru-RU" dirty="0">
                <a:solidFill>
                  <a:srgbClr val="990099"/>
                </a:solidFill>
              </a:rPr>
              <a:t>Наклонять и выпрямлять голову вперед,</a:t>
            </a:r>
          </a:p>
          <a:p>
            <a:r>
              <a:rPr lang="ru-RU" b="1" dirty="0">
                <a:solidFill>
                  <a:srgbClr val="00B050"/>
                </a:solidFill>
              </a:rPr>
              <a:t>«Я не бегал, я скакал».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закрыв глаза</a:t>
            </a:r>
          </a:p>
          <a:p>
            <a:r>
              <a:rPr lang="ru-RU" b="1" dirty="0">
                <a:solidFill>
                  <a:srgbClr val="00B050"/>
                </a:solidFill>
              </a:rPr>
              <a:t>Заяц белый, заяц белый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990099"/>
                </a:solidFill>
              </a:rPr>
              <a:t>Опять быстро сжимать и разжимать веки</a:t>
            </a:r>
          </a:p>
          <a:p>
            <a:r>
              <a:rPr lang="ru-RU" b="1" dirty="0">
                <a:solidFill>
                  <a:srgbClr val="00B050"/>
                </a:solidFill>
              </a:rPr>
              <a:t>Ну а где же ты обедал?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Заяц белый отвечал: </a:t>
            </a:r>
            <a:r>
              <a:rPr lang="ru-RU" dirty="0">
                <a:solidFill>
                  <a:srgbClr val="990099"/>
                </a:solidFill>
              </a:rPr>
              <a:t>Наклоны головы вправо-влево</a:t>
            </a:r>
          </a:p>
          <a:p>
            <a:r>
              <a:rPr lang="ru-RU" b="1" dirty="0">
                <a:solidFill>
                  <a:srgbClr val="00B050"/>
                </a:solidFill>
              </a:rPr>
              <a:t>«Я сегодня голодал».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Закрыть глаза ладонями, расслабив глаза</a:t>
            </a:r>
          </a:p>
        </p:txBody>
      </p:sp>
      <p:pic>
        <p:nvPicPr>
          <p:cNvPr id="2050" name="Picture 2" descr="C:\Users\home\Desktop\samol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9187"/>
            <a:ext cx="2637107" cy="10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Медведь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340768"/>
            <a:ext cx="216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Гимнастика для глаз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89917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Медведь по лесу бродит, </a:t>
            </a:r>
            <a:r>
              <a:rPr lang="ru-RU" dirty="0">
                <a:solidFill>
                  <a:srgbClr val="990099"/>
                </a:solidFill>
              </a:rPr>
              <a:t>Ходьба вперевалочку, слегка согнувшись,</a:t>
            </a:r>
          </a:p>
          <a:p>
            <a:r>
              <a:rPr lang="ru-RU" b="1" dirty="0">
                <a:solidFill>
                  <a:srgbClr val="00B050"/>
                </a:solidFill>
              </a:rPr>
              <a:t>От дуба к дубу ходит</a:t>
            </a:r>
            <a:r>
              <a:rPr lang="ru-RU" dirty="0">
                <a:solidFill>
                  <a:srgbClr val="00B050"/>
                </a:solidFill>
              </a:rPr>
              <a:t>.  </a:t>
            </a:r>
            <a:r>
              <a:rPr lang="ru-RU" dirty="0">
                <a:solidFill>
                  <a:srgbClr val="990099"/>
                </a:solidFill>
              </a:rPr>
              <a:t>загребая чуть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согнутыми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руками</a:t>
            </a:r>
          </a:p>
          <a:p>
            <a:r>
              <a:rPr lang="ru-RU" b="1" dirty="0">
                <a:solidFill>
                  <a:srgbClr val="00B050"/>
                </a:solidFill>
              </a:rPr>
              <a:t>Находит в дуплах мед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Изображать, как он достает и ест мед</a:t>
            </a:r>
          </a:p>
          <a:p>
            <a:r>
              <a:rPr lang="ru-RU" b="1" dirty="0">
                <a:solidFill>
                  <a:srgbClr val="00B050"/>
                </a:solidFill>
              </a:rPr>
              <a:t>И в рот себе кладет.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Облизывает лапу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«Отмахиваться от пчел»</a:t>
            </a:r>
          </a:p>
          <a:p>
            <a:r>
              <a:rPr lang="ru-RU" b="1" dirty="0">
                <a:solidFill>
                  <a:srgbClr val="00B050"/>
                </a:solidFill>
              </a:rPr>
              <a:t>Сластена косолапый,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пчелы налетают,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Медведя прогоняют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пчелы жалят мишку: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Отвести руку вперед и поочередно</a:t>
            </a:r>
          </a:p>
          <a:p>
            <a:r>
              <a:rPr lang="ru-RU" b="1" dirty="0">
                <a:solidFill>
                  <a:srgbClr val="00B050"/>
                </a:solidFill>
              </a:rPr>
              <a:t>Не ешь наш мед, воришка! </a:t>
            </a:r>
            <a:r>
              <a:rPr lang="ru-RU" dirty="0">
                <a:solidFill>
                  <a:srgbClr val="990099"/>
                </a:solidFill>
              </a:rPr>
              <a:t>касаться носа, щек, прослеживая движение глазами, не поворачивая головы</a:t>
            </a:r>
          </a:p>
          <a:p>
            <a:r>
              <a:rPr lang="ru-RU" b="1" dirty="0">
                <a:solidFill>
                  <a:srgbClr val="00B050"/>
                </a:solidFill>
              </a:rPr>
              <a:t>Бредет лесной дорогой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вперевалочку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Медведь к себе в берлогу.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Ложится, засыпает,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Прилечь, руки под щеку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И пчелок вспоминает.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home\Desktop\0_b6571_a49d67c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470035" cy="26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1196" y="3472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Колобок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94544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Упражнение для профилактики плоскостопия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2349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Тише, тише, Колобок!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с высоким подниманием ног,</a:t>
            </a:r>
          </a:p>
          <a:p>
            <a:r>
              <a:rPr lang="ru-RU" b="1" dirty="0">
                <a:solidFill>
                  <a:srgbClr val="00B050"/>
                </a:solidFill>
              </a:rPr>
              <a:t>Вдруг услышит серый волк.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согнутых в коленях.</a:t>
            </a:r>
          </a:p>
          <a:p>
            <a:r>
              <a:rPr lang="ru-RU" b="1" dirty="0">
                <a:solidFill>
                  <a:srgbClr val="00B050"/>
                </a:solidFill>
              </a:rPr>
              <a:t>Тихо ножками пойдем,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Ходьба на носках, сохраняя хорошую</a:t>
            </a:r>
          </a:p>
          <a:p>
            <a:r>
              <a:rPr lang="ru-RU" b="1" dirty="0">
                <a:solidFill>
                  <a:srgbClr val="00B050"/>
                </a:solidFill>
              </a:rPr>
              <a:t>Незаметно прошмыгнем.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осанку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Но румяный Колобок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Приподниматься на носки и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опускаться</a:t>
            </a:r>
          </a:p>
          <a:p>
            <a:r>
              <a:rPr lang="ru-RU" b="1" dirty="0">
                <a:solidFill>
                  <a:srgbClr val="00B050"/>
                </a:solidFill>
              </a:rPr>
              <a:t>Прыгнул прямо в огород,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на всю стопу</a:t>
            </a:r>
          </a:p>
          <a:p>
            <a:r>
              <a:rPr lang="ru-RU" b="1" dirty="0">
                <a:solidFill>
                  <a:srgbClr val="00B050"/>
                </a:solidFill>
              </a:rPr>
              <a:t>Через грядки вдоль забора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Перекаты с носка на пятку.</a:t>
            </a:r>
          </a:p>
          <a:p>
            <a:r>
              <a:rPr lang="ru-RU" b="1" dirty="0">
                <a:solidFill>
                  <a:srgbClr val="00B050"/>
                </a:solidFill>
              </a:rPr>
              <a:t>Скачет, словно от Федоры.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631822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  <a:ea typeface="+mj-ea"/>
                <a:cs typeface="+mj-cs"/>
              </a:rPr>
              <a:t>« Наши спинки 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8047" y="4155042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массаж спины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444663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 колонку в круг встали, </a:t>
            </a:r>
          </a:p>
          <a:p>
            <a:r>
              <a:rPr lang="ru-RU" dirty="0">
                <a:solidFill>
                  <a:srgbClr val="00B050"/>
                </a:solidFill>
              </a:rPr>
              <a:t> Ладошками по спинке застучали. </a:t>
            </a:r>
          </a:p>
          <a:p>
            <a:r>
              <a:rPr lang="ru-RU" dirty="0">
                <a:solidFill>
                  <a:srgbClr val="00B050"/>
                </a:solidFill>
              </a:rPr>
              <a:t>Хлопаем по лопаточкам,</a:t>
            </a:r>
          </a:p>
          <a:p>
            <a:r>
              <a:rPr lang="ru-RU" dirty="0">
                <a:solidFill>
                  <a:srgbClr val="00B050"/>
                </a:solidFill>
              </a:rPr>
              <a:t>Спинка радуется.</a:t>
            </a:r>
          </a:p>
          <a:p>
            <a:r>
              <a:rPr lang="ru-RU" dirty="0">
                <a:solidFill>
                  <a:srgbClr val="00B050"/>
                </a:solidFill>
              </a:rPr>
              <a:t>Дети спинку подставляют,</a:t>
            </a:r>
          </a:p>
          <a:p>
            <a:r>
              <a:rPr lang="ru-RU" dirty="0">
                <a:solidFill>
                  <a:srgbClr val="00B050"/>
                </a:solidFill>
              </a:rPr>
              <a:t>Со спинками </a:t>
            </a:r>
            <a:r>
              <a:rPr lang="ru-RU" dirty="0" smtClean="0">
                <a:solidFill>
                  <a:srgbClr val="00B050"/>
                </a:solidFill>
              </a:rPr>
              <a:t>играют, здоровья </a:t>
            </a:r>
            <a:r>
              <a:rPr lang="ru-RU" dirty="0">
                <a:solidFill>
                  <a:srgbClr val="00B050"/>
                </a:solidFill>
              </a:rPr>
              <a:t>спинкам добавляют.</a:t>
            </a:r>
          </a:p>
        </p:txBody>
      </p:sp>
      <p:pic>
        <p:nvPicPr>
          <p:cNvPr id="4098" name="Picture 2" descr="C:\Users\home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1302"/>
            <a:ext cx="2742966" cy="24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8667" y="332656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Липы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59476" y="924179"/>
            <a:ext cx="22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Гимнастика для глаз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Вот полянка, а вокруг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Широким жестом развести руки в стороны</a:t>
            </a:r>
          </a:p>
          <a:p>
            <a:r>
              <a:rPr lang="ru-RU" b="1" dirty="0">
                <a:solidFill>
                  <a:srgbClr val="00B050"/>
                </a:solidFill>
              </a:rPr>
              <a:t>Липы выстроились в круг.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Скругленные руки сцепить над головой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Липы кронами шумят,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Руки вверх, покачать ими из стороны в</a:t>
            </a:r>
          </a:p>
          <a:p>
            <a:r>
              <a:rPr lang="ru-RU" b="1" dirty="0">
                <a:solidFill>
                  <a:srgbClr val="00B050"/>
                </a:solidFill>
              </a:rPr>
              <a:t>Ветры в их листве гудят.</a:t>
            </a:r>
            <a:r>
              <a:rPr lang="ru-RU" b="1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сторону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Вниз верхушки пригибают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Наклониться вперед</a:t>
            </a:r>
          </a:p>
          <a:p>
            <a:r>
              <a:rPr lang="ru-RU" b="1" dirty="0">
                <a:solidFill>
                  <a:srgbClr val="00B050"/>
                </a:solidFill>
              </a:rPr>
              <a:t>И качают их, качают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>
                <a:solidFill>
                  <a:srgbClr val="990099"/>
                </a:solidFill>
              </a:rPr>
              <a:t>Наклонившись, покачать туловищем из</a:t>
            </a:r>
          </a:p>
          <a:p>
            <a:r>
              <a:rPr lang="ru-RU" dirty="0">
                <a:solidFill>
                  <a:srgbClr val="990099"/>
                </a:solidFill>
              </a:rPr>
              <a:t>стороны в сторону</a:t>
            </a:r>
          </a:p>
          <a:p>
            <a:r>
              <a:rPr lang="ru-RU" b="1" dirty="0">
                <a:solidFill>
                  <a:srgbClr val="00B050"/>
                </a:solidFill>
              </a:rPr>
              <a:t>После дождика и гроз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Выпрямиться, руки поднять</a:t>
            </a:r>
          </a:p>
          <a:p>
            <a:r>
              <a:rPr lang="ru-RU" b="1" dirty="0">
                <a:solidFill>
                  <a:srgbClr val="00B050"/>
                </a:solidFill>
              </a:rPr>
              <a:t>Липы льют потоки слез.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Плавно опустить руки, перебирая </a:t>
            </a:r>
            <a:r>
              <a:rPr lang="ru-RU" dirty="0" smtClean="0">
                <a:solidFill>
                  <a:srgbClr val="990099"/>
                </a:solidFill>
              </a:rPr>
              <a:t>пальцами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Каждый листик по слезинке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Руки вниз, встряхивать кистями</a:t>
            </a:r>
          </a:p>
          <a:p>
            <a:r>
              <a:rPr lang="ru-RU" b="1" dirty="0">
                <a:solidFill>
                  <a:srgbClr val="00B050"/>
                </a:solidFill>
              </a:rPr>
              <a:t>Должен сбросить на тропинки.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Кап и кап, кап и кап – </a:t>
            </a:r>
            <a:r>
              <a:rPr lang="ru-RU" dirty="0">
                <a:solidFill>
                  <a:srgbClr val="990099"/>
                </a:solidFill>
              </a:rPr>
              <a:t>Хлопать в ладоши, описывая руками круг</a:t>
            </a:r>
          </a:p>
          <a:p>
            <a:r>
              <a:rPr lang="ru-RU" b="1" dirty="0">
                <a:solidFill>
                  <a:srgbClr val="00B050"/>
                </a:solidFill>
              </a:rPr>
              <a:t>Капли, капли, капли – кап!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сначала в одну, потом в другую сторону</a:t>
            </a:r>
          </a:p>
          <a:p>
            <a:r>
              <a:rPr lang="ru-RU" b="1" dirty="0">
                <a:solidFill>
                  <a:srgbClr val="00B050"/>
                </a:solidFill>
              </a:rPr>
              <a:t>До чего же листик слаб!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«Уронить руки»</a:t>
            </a:r>
          </a:p>
          <a:p>
            <a:r>
              <a:rPr lang="ru-RU" b="1" dirty="0">
                <a:solidFill>
                  <a:srgbClr val="00B050"/>
                </a:solidFill>
              </a:rPr>
              <a:t>Он умоется дождем,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Погладить сначала одну, потом другую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руку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Будет крепнуть с каждым днем.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Сжать кулаки</a:t>
            </a:r>
          </a:p>
        </p:txBody>
      </p:sp>
    </p:spTree>
    <p:extLst>
      <p:ext uri="{BB962C8B-B14F-4D97-AF65-F5344CB8AC3E}">
        <p14:creationId xmlns:p14="http://schemas.microsoft.com/office/powerpoint/2010/main" val="17993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Плотник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268760"/>
            <a:ext cx="34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самомассаж рук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49289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Мастер в руки взял фуганок, </a:t>
            </a:r>
            <a:r>
              <a:rPr lang="ru-RU" dirty="0">
                <a:solidFill>
                  <a:srgbClr val="990099"/>
                </a:solidFill>
              </a:rPr>
              <a:t>Поглаживать левую руку от плеча к кисти 4 раза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>
                <a:solidFill>
                  <a:srgbClr val="00B050"/>
                </a:solidFill>
              </a:rPr>
              <a:t>Остро наточил рубанок,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Поглаживать правую руку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Доски гладко отстругал, </a:t>
            </a:r>
            <a:r>
              <a:rPr lang="ru-RU" dirty="0">
                <a:solidFill>
                  <a:srgbClr val="990099"/>
                </a:solidFill>
              </a:rPr>
              <a:t>Разминать левую руку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Взял сверло, шурупы взял,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Разминать правую руку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Доски ловко просверлил, </a:t>
            </a:r>
            <a:r>
              <a:rPr lang="ru-RU" dirty="0">
                <a:solidFill>
                  <a:srgbClr val="990099"/>
                </a:solidFill>
              </a:rPr>
              <a:t>Круговые движения пальцами правой руки от плеча к левой кисти</a:t>
            </a:r>
          </a:p>
          <a:p>
            <a:r>
              <a:rPr lang="ru-RU" b="1" dirty="0">
                <a:solidFill>
                  <a:srgbClr val="00B050"/>
                </a:solidFill>
              </a:rPr>
              <a:t>Их шурупами свинтил,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То же левой рукой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Поработал долотом,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Поколачивание по левой руке</a:t>
            </a:r>
          </a:p>
          <a:p>
            <a:r>
              <a:rPr lang="ru-RU" b="1" dirty="0">
                <a:solidFill>
                  <a:srgbClr val="00B050"/>
                </a:solidFill>
              </a:rPr>
              <a:t>Сколотил все молотком.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Поколачивание по правой руке</a:t>
            </a:r>
          </a:p>
          <a:p>
            <a:r>
              <a:rPr lang="ru-RU" b="1" dirty="0">
                <a:solidFill>
                  <a:srgbClr val="00B050"/>
                </a:solidFill>
              </a:rPr>
              <a:t>Получилась рама –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Быстро перебирая пальцами правой руки, пройти ими по левой от плеча до локтя</a:t>
            </a:r>
          </a:p>
          <a:p>
            <a:r>
              <a:rPr lang="ru-RU" b="1" dirty="0">
                <a:solidFill>
                  <a:srgbClr val="00B050"/>
                </a:solidFill>
              </a:rPr>
              <a:t>Загляденье прямо! </a:t>
            </a:r>
            <a:r>
              <a:rPr lang="ru-RU" dirty="0">
                <a:solidFill>
                  <a:srgbClr val="990099"/>
                </a:solidFill>
              </a:rPr>
              <a:t>То же левой рукой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Прекрасный тот работник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Погладить левую руку</a:t>
            </a:r>
          </a:p>
          <a:p>
            <a:r>
              <a:rPr lang="ru-RU" b="1" dirty="0">
                <a:solidFill>
                  <a:srgbClr val="00B050"/>
                </a:solidFill>
              </a:rPr>
              <a:t>Зовется просто: плотник. </a:t>
            </a:r>
            <a:r>
              <a:rPr lang="ru-RU" dirty="0">
                <a:solidFill>
                  <a:srgbClr val="990099"/>
                </a:solidFill>
              </a:rPr>
              <a:t>Погладить правую руку</a:t>
            </a:r>
          </a:p>
        </p:txBody>
      </p:sp>
    </p:spTree>
    <p:extLst>
      <p:ext uri="{BB962C8B-B14F-4D97-AF65-F5344CB8AC3E}">
        <p14:creationId xmlns:p14="http://schemas.microsoft.com/office/powerpoint/2010/main" val="2304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Мы устали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579" y="134076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Упражнения, способствующие быстрому восстановлению работоспособности</a:t>
            </a:r>
          </a:p>
          <a:p>
            <a:r>
              <a:rPr lang="ru-RU" dirty="0">
                <a:solidFill>
                  <a:srgbClr val="FF0000"/>
                </a:solidFill>
              </a:rPr>
              <a:t>при усталости или перевозбуждении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574" y="227687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-Сложить ладони перед грудью пальцами вверх, не дышать, сдавить изо всех сил основания ладоней, чтобы руки задрожали. Напрячь мускулы плеч и груди. Затем втянуть живот и потянуться вверх, как будто выглядывая из окна, опираясь на </a:t>
            </a:r>
            <a:r>
              <a:rPr lang="ru-RU" b="1" dirty="0" smtClean="0">
                <a:solidFill>
                  <a:srgbClr val="00B050"/>
                </a:solidFill>
              </a:rPr>
              <a:t>руки</a:t>
            </a:r>
            <a:r>
              <a:rPr lang="ru-RU" b="1" dirty="0">
                <a:solidFill>
                  <a:srgbClr val="00B050"/>
                </a:solidFill>
              </a:rPr>
              <a:t>. Повторить 3 раза. Во рту должно стать влажно.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Сложить руки в замок, обхватить ими затылок, направить локти вперед. Потянуть голову к локтям. Не сопротивляться, растягивать шейный отдел позвоночника. </a:t>
            </a:r>
            <a:r>
              <a:rPr lang="ru-RU" b="1" dirty="0" smtClean="0">
                <a:solidFill>
                  <a:srgbClr val="00B050"/>
                </a:solidFill>
              </a:rPr>
              <a:t>Тянуть </a:t>
            </a:r>
            <a:r>
              <a:rPr lang="ru-RU" b="1" dirty="0">
                <a:solidFill>
                  <a:srgbClr val="00B050"/>
                </a:solidFill>
              </a:rPr>
              <a:t>ровно, так, чтобы было приятно. Выполнять в течение 10 – 15 секунд.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Растирать хорошенько уши в течение 15 -20 секунд.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Наши ножки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268760"/>
            <a:ext cx="190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Самомассаж стоп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- Дети садятся, снимают обувь, кладут ногу на ногу. На правой руке сгибают пальцы, делая «щеточку», и проводят энергично ими по ступне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Ладонью правой руки энергично трут ступню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Двумя руками разминают пальцы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Правой рукой разминают пятку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Шевелят пальцами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Ладонью правой руки поглаживают ступню левой ноги;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Обеими ладонями поглаживают голеностопный сустав;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Топают ногой по полу.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- Повторяют все с правой ноги.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6656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Ладошки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6614" y="913546"/>
            <a:ext cx="142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Самомассаж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764" y="1282878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Вот у нас игра какая: хлоп, ладошка,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в ладоши</a:t>
            </a:r>
          </a:p>
          <a:p>
            <a:r>
              <a:rPr lang="ru-RU" b="1" dirty="0">
                <a:solidFill>
                  <a:srgbClr val="00B050"/>
                </a:solidFill>
              </a:rPr>
              <a:t>Хлоп, другая!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Правой, правою ладошкой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Шлепки по левой руке от плеча к кисти</a:t>
            </a:r>
          </a:p>
          <a:p>
            <a:r>
              <a:rPr lang="ru-RU" b="1" dirty="0">
                <a:solidFill>
                  <a:srgbClr val="00B050"/>
                </a:solidFill>
              </a:rPr>
              <a:t>Мы пошлепаем немножко.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потом ладошкой левой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Шлепки по правой руке</a:t>
            </a:r>
          </a:p>
          <a:p>
            <a:r>
              <a:rPr lang="ru-RU" b="1" dirty="0">
                <a:solidFill>
                  <a:srgbClr val="00B050"/>
                </a:solidFill>
              </a:rPr>
              <a:t>Ты хлопки </a:t>
            </a:r>
            <a:r>
              <a:rPr lang="ru-RU" b="1" dirty="0" err="1">
                <a:solidFill>
                  <a:srgbClr val="00B050"/>
                </a:solidFill>
              </a:rPr>
              <a:t>погромче</a:t>
            </a:r>
            <a:r>
              <a:rPr lang="ru-RU" b="1" dirty="0">
                <a:solidFill>
                  <a:srgbClr val="00B050"/>
                </a:solidFill>
              </a:rPr>
              <a:t> делай.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потом, потом, потом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Легкое похлопывание по щекам</a:t>
            </a:r>
          </a:p>
          <a:p>
            <a:r>
              <a:rPr lang="ru-RU" b="1" dirty="0">
                <a:solidFill>
                  <a:srgbClr val="00B050"/>
                </a:solidFill>
              </a:rPr>
              <a:t>Даже щечки мы побьем.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Вверх ладошки! Хлоп! Хлоп!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над головой</a:t>
            </a:r>
          </a:p>
          <a:p>
            <a:r>
              <a:rPr lang="ru-RU" b="1" dirty="0">
                <a:solidFill>
                  <a:srgbClr val="00B050"/>
                </a:solidFill>
              </a:rPr>
              <a:t>По коленкам – шлеп, шлеп!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Хлопки по коленям</a:t>
            </a:r>
          </a:p>
          <a:p>
            <a:r>
              <a:rPr lang="ru-RU" b="1" dirty="0">
                <a:solidFill>
                  <a:srgbClr val="00B050"/>
                </a:solidFill>
              </a:rPr>
              <a:t>По плечам теперь похлопай! </a:t>
            </a:r>
            <a:r>
              <a:rPr lang="ru-RU" dirty="0">
                <a:solidFill>
                  <a:srgbClr val="990099"/>
                </a:solidFill>
              </a:rPr>
              <a:t>Шлепки по плечам</a:t>
            </a:r>
          </a:p>
          <a:p>
            <a:r>
              <a:rPr lang="ru-RU" b="1" dirty="0">
                <a:solidFill>
                  <a:srgbClr val="00B050"/>
                </a:solidFill>
              </a:rPr>
              <a:t>По бокам себя пошлепай!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Шлепки по бокам</a:t>
            </a:r>
          </a:p>
          <a:p>
            <a:r>
              <a:rPr lang="ru-RU" b="1" dirty="0">
                <a:solidFill>
                  <a:srgbClr val="00B050"/>
                </a:solidFill>
              </a:rPr>
              <a:t>Можем хлопнуть за спиной!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Шлепки по спине</a:t>
            </a:r>
          </a:p>
          <a:p>
            <a:r>
              <a:rPr lang="ru-RU" b="1" dirty="0">
                <a:solidFill>
                  <a:srgbClr val="00B050"/>
                </a:solidFill>
              </a:rPr>
              <a:t>Хлопаем перед собой! </a:t>
            </a:r>
            <a:r>
              <a:rPr lang="ru-RU" dirty="0">
                <a:solidFill>
                  <a:srgbClr val="990099"/>
                </a:solidFill>
              </a:rPr>
              <a:t>Шлепки по груди</a:t>
            </a:r>
          </a:p>
          <a:p>
            <a:r>
              <a:rPr lang="ru-RU" b="1" dirty="0">
                <a:solidFill>
                  <a:srgbClr val="00B050"/>
                </a:solidFill>
              </a:rPr>
              <a:t>Справа – можем! Слева – можем!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Поколачивание по груди справа, слева</a:t>
            </a:r>
          </a:p>
          <a:p>
            <a:r>
              <a:rPr lang="ru-RU" b="1" dirty="0">
                <a:solidFill>
                  <a:srgbClr val="00B050"/>
                </a:solidFill>
              </a:rPr>
              <a:t>И крест-накрест руки сложим!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И погладим мы себя. </a:t>
            </a:r>
            <a:r>
              <a:rPr lang="ru-RU" dirty="0">
                <a:solidFill>
                  <a:srgbClr val="990099"/>
                </a:solidFill>
              </a:rPr>
              <a:t>Поглаживание по рукам, груди, бокам,</a:t>
            </a:r>
          </a:p>
          <a:p>
            <a:r>
              <a:rPr lang="ru-RU" b="1" dirty="0">
                <a:solidFill>
                  <a:srgbClr val="00B050"/>
                </a:solidFill>
              </a:rPr>
              <a:t>Вот какая красота!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спине, ногам.</a:t>
            </a:r>
          </a:p>
        </p:txBody>
      </p:sp>
    </p:spTree>
    <p:extLst>
      <p:ext uri="{BB962C8B-B14F-4D97-AF65-F5344CB8AC3E}">
        <p14:creationId xmlns:p14="http://schemas.microsoft.com/office/powerpoint/2010/main" val="41878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«Чтобы не зевать от скуки»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94783" y="1124744"/>
            <a:ext cx="391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Оздоровительный массаж всего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160" y="15044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Чтобы не зевать от скуки, Постучим и тут, и там,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Встали и потерли руки, И немного по бокам.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потом ладошкой в лоб Не скучать и не лениться!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Хлоп-хлоп-хлоп. Перешли на поясницу.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0478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Щеки заскучали тоже? Чуть нагнулись, ровно дышим,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Мы и их похлопать можем. Хлопаем как можно выше.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Ну-ка дружно, не зевать: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Раз-два-три-четыре-пять</a:t>
            </a:r>
            <a:r>
              <a:rPr lang="ru-RU" b="1" i="1" dirty="0">
                <a:solidFill>
                  <a:srgbClr val="00B050"/>
                </a:solidFill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97209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Вот и шея. Ну-ка, живо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Переходим на загривок. По сухой лесной дорожке-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Топ-топ-топ-топочут ножки.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160" y="489542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А теперь уже, гляди, Ходит-бродит вдоль дорожек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Добрались и до груди. Весь в иголках серый ежик.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Постучим по ней на славу: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Сверху, снизу, слева, справа. 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home\Desktop\121938019___gnom_son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16" y="3304949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«Летели утки»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2817" y="15371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Дети садятся на ковер, где проводится массаж лица.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2817" y="2232336"/>
            <a:ext cx="524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Летели </a:t>
            </a:r>
            <a:r>
              <a:rPr lang="ru-RU" b="1" dirty="0" smtClean="0">
                <a:solidFill>
                  <a:srgbClr val="00B050"/>
                </a:solidFill>
              </a:rPr>
              <a:t>утки,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</a:t>
            </a:r>
            <a:r>
              <a:rPr lang="ru-RU" dirty="0" smtClean="0">
                <a:solidFill>
                  <a:srgbClr val="990099"/>
                </a:solidFill>
              </a:rPr>
              <a:t>легка </a:t>
            </a:r>
            <a:r>
              <a:rPr lang="ru-RU" dirty="0">
                <a:solidFill>
                  <a:srgbClr val="990099"/>
                </a:solidFill>
              </a:rPr>
              <a:t>касаясь пальцами,</a:t>
            </a:r>
          </a:p>
          <a:p>
            <a:r>
              <a:rPr lang="ru-RU" b="1" dirty="0">
                <a:solidFill>
                  <a:srgbClr val="00B050"/>
                </a:solidFill>
              </a:rPr>
              <a:t>Над лесной опушкой,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провести по лбу 6 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2817" y="29266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Задели </a:t>
            </a:r>
            <a:r>
              <a:rPr lang="ru-RU" b="1" dirty="0" smtClean="0">
                <a:solidFill>
                  <a:srgbClr val="00B050"/>
                </a:solidFill>
              </a:rPr>
              <a:t>ели,</a:t>
            </a:r>
            <a:r>
              <a:rPr lang="ru-RU" b="1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слегка </a:t>
            </a:r>
            <a:r>
              <a:rPr lang="ru-RU" dirty="0">
                <a:solidFill>
                  <a:srgbClr val="990099"/>
                </a:solidFill>
              </a:rPr>
              <a:t>касаясь пальцами,</a:t>
            </a:r>
          </a:p>
          <a:p>
            <a:r>
              <a:rPr lang="ru-RU" b="1" dirty="0">
                <a:solidFill>
                  <a:srgbClr val="00B050"/>
                </a:solidFill>
              </a:rPr>
              <a:t>Самую макушку,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провести по щекам 6 раз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150" y="357301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И долго </a:t>
            </a:r>
            <a:r>
              <a:rPr lang="ru-RU" b="1" dirty="0" smtClean="0">
                <a:solidFill>
                  <a:srgbClr val="00B050"/>
                </a:solidFill>
              </a:rPr>
              <a:t>елка,</a:t>
            </a:r>
            <a:r>
              <a:rPr lang="ru-RU" b="1" dirty="0"/>
              <a:t> </a:t>
            </a:r>
            <a:r>
              <a:rPr lang="ru-RU" dirty="0" smtClean="0">
                <a:solidFill>
                  <a:srgbClr val="990099"/>
                </a:solidFill>
              </a:rPr>
              <a:t>указательными </a:t>
            </a:r>
            <a:r>
              <a:rPr lang="ru-RU" dirty="0">
                <a:solidFill>
                  <a:srgbClr val="990099"/>
                </a:solidFill>
              </a:rPr>
              <a:t>пальцами</a:t>
            </a:r>
          </a:p>
          <a:p>
            <a:r>
              <a:rPr lang="ru-RU" b="1" dirty="0">
                <a:solidFill>
                  <a:srgbClr val="00B050"/>
                </a:solidFill>
              </a:rPr>
              <a:t>Ветками качала…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массировать крылья </a:t>
            </a:r>
            <a:r>
              <a:rPr lang="ru-RU" dirty="0" smtClean="0">
                <a:solidFill>
                  <a:srgbClr val="990099"/>
                </a:solidFill>
              </a:rPr>
              <a:t>носа по </a:t>
            </a:r>
            <a:r>
              <a:rPr lang="ru-RU" dirty="0">
                <a:solidFill>
                  <a:srgbClr val="990099"/>
                </a:solidFill>
              </a:rPr>
              <a:t>кругу от себя</a:t>
            </a:r>
          </a:p>
        </p:txBody>
      </p:sp>
      <p:pic>
        <p:nvPicPr>
          <p:cNvPr id="2050" name="Picture 2" descr="C:\Users\home\Desktop\132842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15" y="4077072"/>
            <a:ext cx="3603625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Гусь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9675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Дети садятся на ковер и делают массаж пальцев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632" y="184482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Где ладошка? Тут? Тут!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Показывают правую ладошку.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ладошке пруд? Пруд!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Гладят левой ладонью правую.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321" y="2642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Палец большой-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Поочередно массируют</a:t>
            </a:r>
          </a:p>
          <a:p>
            <a:r>
              <a:rPr lang="ru-RU" b="1" dirty="0">
                <a:solidFill>
                  <a:srgbClr val="00B050"/>
                </a:solidFill>
              </a:rPr>
              <a:t>Это гусь молодой,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каждый палец.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632" y="33807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Указательный-поймал,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Средний-гуся ощипал,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Безымянный-суп варил,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мизинец-печь топил.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886" y="4581128"/>
            <a:ext cx="6117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Полетел гусь в рот, </a:t>
            </a:r>
            <a:r>
              <a:rPr lang="ru-RU" dirty="0">
                <a:solidFill>
                  <a:srgbClr val="990099"/>
                </a:solidFill>
              </a:rPr>
              <a:t>Машут кистями, двумя ладонями,</a:t>
            </a:r>
          </a:p>
          <a:p>
            <a:r>
              <a:rPr lang="ru-RU" b="1" dirty="0">
                <a:solidFill>
                  <a:srgbClr val="00B050"/>
                </a:solidFill>
              </a:rPr>
              <a:t>А оттуда в живот. </a:t>
            </a:r>
            <a:r>
              <a:rPr lang="ru-RU" dirty="0" smtClean="0">
                <a:solidFill>
                  <a:srgbClr val="990099"/>
                </a:solidFill>
              </a:rPr>
              <a:t>Прикасаются </a:t>
            </a:r>
            <a:r>
              <a:rPr lang="ru-RU" dirty="0">
                <a:solidFill>
                  <a:srgbClr val="990099"/>
                </a:solidFill>
              </a:rPr>
              <a:t>ко рту, потом к </a:t>
            </a:r>
            <a:r>
              <a:rPr lang="ru-RU" dirty="0" smtClean="0">
                <a:solidFill>
                  <a:srgbClr val="990099"/>
                </a:solidFill>
              </a:rPr>
              <a:t>животу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Вот!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Вытягивают ладошки вперед.</a:t>
            </a:r>
          </a:p>
        </p:txBody>
      </p:sp>
      <p:pic>
        <p:nvPicPr>
          <p:cNvPr id="3074" name="Picture 2" descr="C:\Users\home\Desktop\0_ca3df_bda148d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6084"/>
            <a:ext cx="3524473" cy="41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3812" y="445314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Наши ушки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4379" y="1028624"/>
            <a:ext cx="322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массаж ушей.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733" y="139997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1. Загнуть руками уши вперед (4 раза); прижать руками ушные раковины, затем отпустить; потянуть руками мочки ушей в стороны, вверх, вниз, отпустить (4 раза);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Указательным пальцем освободить слуховые отвороты от «воды».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733" y="260030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2. Загибание вперед ушных раковин: быстро загнуть вперед всеми пальцами, прижать, резко отпустить. </a:t>
            </a:r>
            <a:r>
              <a:rPr lang="ru-RU" dirty="0">
                <a:solidFill>
                  <a:srgbClr val="990099"/>
                </a:solidFill>
              </a:rPr>
              <a:t>(Способствует улучшению самочувствия всего организма)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2363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3. Оттягивание ушных раковин: кончиками большого и указательного пальцев потянуть вниз обе мочки ушей 5-6 раз. </a:t>
            </a:r>
            <a:r>
              <a:rPr lang="ru-RU" dirty="0">
                <a:solidFill>
                  <a:srgbClr val="990099"/>
                </a:solidFill>
              </a:rPr>
              <a:t>(Полезно при закаливании горла и полости рта)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754" y="445476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4. Массаж </a:t>
            </a:r>
            <a:r>
              <a:rPr lang="ru-RU" b="1" dirty="0" err="1">
                <a:solidFill>
                  <a:srgbClr val="00B050"/>
                </a:solidFill>
              </a:rPr>
              <a:t>козелка</a:t>
            </a:r>
            <a:r>
              <a:rPr lang="ru-RU" b="1" dirty="0">
                <a:solidFill>
                  <a:srgbClr val="00B050"/>
                </a:solidFill>
              </a:rPr>
              <a:t>: захватить большим и указательным пальцами </a:t>
            </a:r>
            <a:r>
              <a:rPr lang="ru-RU" b="1" dirty="0" err="1">
                <a:solidFill>
                  <a:srgbClr val="00B050"/>
                </a:solidFill>
              </a:rPr>
              <a:t>козелок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  <a:r>
              <a:rPr lang="ru-RU" b="1" dirty="0" smtClean="0">
                <a:solidFill>
                  <a:srgbClr val="00B050"/>
                </a:solidFill>
              </a:rPr>
              <a:t>Сдавливать</a:t>
            </a:r>
            <a:r>
              <a:rPr lang="ru-RU" b="1" dirty="0">
                <a:solidFill>
                  <a:srgbClr val="00B050"/>
                </a:solidFill>
              </a:rPr>
              <a:t>. Поворачивать его во все стороны в течение 20-30 секунд.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(Массаж стимулирует функцию надпочечников, укрепляет нос, горло, гортань, помогает при аллергии)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324" y="5655096"/>
            <a:ext cx="329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5. Растирание ушей ладонями.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9770" y="404664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Кто пасется на лугу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971436"/>
            <a:ext cx="337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массаж спины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Далеко, далеко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Встать друг за другом паровозиком, положить руки </a:t>
            </a:r>
            <a:r>
              <a:rPr lang="ru-RU" dirty="0" smtClean="0">
                <a:solidFill>
                  <a:srgbClr val="990099"/>
                </a:solidFill>
              </a:rPr>
              <a:t>на плечи </a:t>
            </a:r>
            <a:r>
              <a:rPr lang="ru-RU" dirty="0">
                <a:solidFill>
                  <a:srgbClr val="990099"/>
                </a:solidFill>
              </a:rPr>
              <a:t>впередистоящего ребенка и похлопать по плечам.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лугу пасутся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Загнуть большой палец на правой руке и рисовать </a:t>
            </a:r>
            <a:r>
              <a:rPr lang="ru-RU" dirty="0" smtClean="0">
                <a:solidFill>
                  <a:srgbClr val="990099"/>
                </a:solidFill>
              </a:rPr>
              <a:t>четырьмя </a:t>
            </a:r>
            <a:r>
              <a:rPr lang="ru-RU" dirty="0">
                <a:solidFill>
                  <a:srgbClr val="990099"/>
                </a:solidFill>
              </a:rPr>
              <a:t>остальными пальцами змейку вдоль </a:t>
            </a:r>
            <a:r>
              <a:rPr lang="ru-RU" dirty="0" smtClean="0">
                <a:solidFill>
                  <a:srgbClr val="990099"/>
                </a:solidFill>
              </a:rPr>
              <a:t>позвоночника </a:t>
            </a:r>
            <a:r>
              <a:rPr lang="ru-RU" dirty="0">
                <a:solidFill>
                  <a:srgbClr val="990099"/>
                </a:solidFill>
              </a:rPr>
              <a:t>впередистоящего.</a:t>
            </a:r>
          </a:p>
          <a:p>
            <a:r>
              <a:rPr lang="ru-RU" b="1" dirty="0">
                <a:solidFill>
                  <a:srgbClr val="00B050"/>
                </a:solidFill>
              </a:rPr>
              <a:t>Ко…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Покачать плечами вперед-назад.</a:t>
            </a:r>
          </a:p>
          <a:p>
            <a:r>
              <a:rPr lang="ru-RU" b="1" dirty="0">
                <a:solidFill>
                  <a:srgbClr val="00B050"/>
                </a:solidFill>
              </a:rPr>
              <a:t>-Козы? </a:t>
            </a:r>
            <a:r>
              <a:rPr lang="ru-RU" dirty="0">
                <a:solidFill>
                  <a:srgbClr val="990099"/>
                </a:solidFill>
              </a:rPr>
              <a:t>Наклонить голову вперед</a:t>
            </a:r>
          </a:p>
          <a:p>
            <a:r>
              <a:rPr lang="ru-RU" b="1" dirty="0">
                <a:solidFill>
                  <a:srgbClr val="00B050"/>
                </a:solidFill>
              </a:rPr>
              <a:t>Нет, не козы! </a:t>
            </a:r>
            <a:r>
              <a:rPr lang="ru-RU" dirty="0">
                <a:solidFill>
                  <a:srgbClr val="990099"/>
                </a:solidFill>
              </a:rPr>
              <a:t>Покачать головой вправо-влево.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6621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Далеко, далеко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Повернуться на 180 и повторить движения 1 куплета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лугу пасутся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Ко…Кони? Нет, не кони!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437640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Далеко, далеко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Опять повернуться на 180 и повторить те же движения</a:t>
            </a:r>
          </a:p>
          <a:p>
            <a:r>
              <a:rPr lang="ru-RU" b="1" dirty="0">
                <a:solidFill>
                  <a:srgbClr val="00B050"/>
                </a:solidFill>
              </a:rPr>
              <a:t>На лугу пасутся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Ко…Коровы?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Повернуться на 90, покачать головой, руки на поясе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Правильно, коровы!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Пейте, дети, молоко, </a:t>
            </a:r>
            <a:r>
              <a:rPr lang="ru-RU" dirty="0">
                <a:solidFill>
                  <a:srgbClr val="990099"/>
                </a:solidFill>
              </a:rPr>
              <a:t>Постепенно присесть. На последний слог быстро встать</a:t>
            </a:r>
          </a:p>
          <a:p>
            <a:r>
              <a:rPr lang="ru-RU" b="1" dirty="0">
                <a:solidFill>
                  <a:srgbClr val="00B050"/>
                </a:solidFill>
              </a:rPr>
              <a:t>Будете здоровы!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и поднять руки вверх.</a:t>
            </a:r>
          </a:p>
        </p:txBody>
      </p:sp>
    </p:spTree>
    <p:extLst>
      <p:ext uri="{BB962C8B-B14F-4D97-AF65-F5344CB8AC3E}">
        <p14:creationId xmlns:p14="http://schemas.microsoft.com/office/powerpoint/2010/main" val="895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Божьи коровки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8410" y="1293511"/>
            <a:ext cx="306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Дети выполняют массаж ног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Божьи коровки, папа идет,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Сидя, поглаживать ноги сверху </a:t>
            </a:r>
            <a:r>
              <a:rPr lang="ru-RU" dirty="0" smtClean="0">
                <a:solidFill>
                  <a:srgbClr val="990099"/>
                </a:solidFill>
              </a:rPr>
              <a:t>донизу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Следом за папой мама идет,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Разминать </a:t>
            </a:r>
            <a:r>
              <a:rPr lang="ru-RU" dirty="0" smtClean="0">
                <a:solidFill>
                  <a:srgbClr val="990099"/>
                </a:solidFill>
              </a:rPr>
              <a:t>ноги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За мамой следом детишки идут,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Похлопывать </a:t>
            </a:r>
            <a:r>
              <a:rPr lang="ru-RU" dirty="0" smtClean="0">
                <a:solidFill>
                  <a:srgbClr val="990099"/>
                </a:solidFill>
              </a:rPr>
              <a:t>ладошками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Вслед за ними малышки бредут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Поколачивать </a:t>
            </a:r>
            <a:r>
              <a:rPr lang="ru-RU" dirty="0" smtClean="0">
                <a:solidFill>
                  <a:srgbClr val="990099"/>
                </a:solidFill>
              </a:rPr>
              <a:t>кулачками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Юбочки с точками черненькими.</a:t>
            </a:r>
            <a:r>
              <a:rPr lang="ru-RU" dirty="0"/>
              <a:t> </a:t>
            </a:r>
            <a:r>
              <a:rPr lang="ru-RU" dirty="0">
                <a:solidFill>
                  <a:srgbClr val="990099"/>
                </a:solidFill>
              </a:rPr>
              <a:t>Постукивать пальцами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0100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На солнышко они похожи,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Поднять руки вверх и скрестить кисти,</a:t>
            </a:r>
          </a:p>
          <a:p>
            <a:r>
              <a:rPr lang="ru-RU" b="1" dirty="0">
                <a:solidFill>
                  <a:srgbClr val="00B050"/>
                </a:solidFill>
              </a:rPr>
              <a:t>Встречают дружно новый день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smtClean="0">
                <a:solidFill>
                  <a:srgbClr val="990099"/>
                </a:solidFill>
              </a:rPr>
              <a:t>Широко </a:t>
            </a:r>
            <a:r>
              <a:rPr lang="ru-RU" dirty="0">
                <a:solidFill>
                  <a:srgbClr val="990099"/>
                </a:solidFill>
              </a:rPr>
              <a:t>раздвинув </a:t>
            </a:r>
            <a:r>
              <a:rPr lang="ru-RU" dirty="0" smtClean="0">
                <a:solidFill>
                  <a:srgbClr val="990099"/>
                </a:solidFill>
              </a:rPr>
              <a:t>пальцы</a:t>
            </a:r>
            <a:endParaRPr lang="ru-RU" dirty="0">
              <a:solidFill>
                <a:srgbClr val="990099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А если будет жарко им,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Поглаживать ноги ладонями и спрятать</a:t>
            </a:r>
          </a:p>
          <a:p>
            <a:r>
              <a:rPr lang="ru-RU" b="1" dirty="0">
                <a:solidFill>
                  <a:srgbClr val="00B050"/>
                </a:solidFill>
              </a:rPr>
              <a:t>То спрячутся все вместе в тень.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Руки за спину</a:t>
            </a:r>
            <a:r>
              <a:rPr lang="ru-RU" b="1" dirty="0">
                <a:solidFill>
                  <a:srgbClr val="990099"/>
                </a:solidFill>
              </a:rPr>
              <a:t>.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099" name="Picture 3" descr="C:\Users\home\Desktop\Flower-decoration_2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83" y="4509120"/>
            <a:ext cx="4921225" cy="21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 anchor="ctr"/>
          <a:lstStyle/>
          <a:p>
            <a:pPr algn="ctr"/>
            <a:r>
              <a:rPr lang="ru-RU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latin typeface="Amelia_DG" pitchFamily="2" charset="0"/>
              </a:rPr>
              <a:t>« Черепаха 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268760"/>
            <a:ext cx="195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Самомассаж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608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Шла купаться черепаха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990099"/>
                </a:solidFill>
              </a:rPr>
              <a:t>Дети </a:t>
            </a:r>
            <a:r>
              <a:rPr lang="ru-RU" dirty="0">
                <a:solidFill>
                  <a:srgbClr val="990099"/>
                </a:solidFill>
              </a:rPr>
              <a:t>выполняют легкое пощипывание</a:t>
            </a:r>
          </a:p>
          <a:p>
            <a:r>
              <a:rPr lang="ru-RU" b="1" dirty="0">
                <a:solidFill>
                  <a:srgbClr val="00B050"/>
                </a:solidFill>
              </a:rPr>
              <a:t>И кусала всех со страха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990099"/>
                </a:solidFill>
              </a:rPr>
              <a:t>пальцами </a:t>
            </a:r>
            <a:r>
              <a:rPr lang="ru-RU" dirty="0">
                <a:solidFill>
                  <a:srgbClr val="990099"/>
                </a:solidFill>
              </a:rPr>
              <a:t>рук груди, ног.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Кусь</a:t>
            </a:r>
            <a:r>
              <a:rPr lang="ru-RU" b="1" dirty="0">
                <a:solidFill>
                  <a:srgbClr val="00B050"/>
                </a:solidFill>
              </a:rPr>
              <a:t>! </a:t>
            </a:r>
            <a:r>
              <a:rPr lang="ru-RU" b="1" dirty="0" err="1">
                <a:solidFill>
                  <a:srgbClr val="00B050"/>
                </a:solidFill>
              </a:rPr>
              <a:t>Кусь</a:t>
            </a:r>
            <a:r>
              <a:rPr lang="ru-RU" b="1" dirty="0">
                <a:solidFill>
                  <a:srgbClr val="00B050"/>
                </a:solidFill>
              </a:rPr>
              <a:t>! </a:t>
            </a:r>
            <a:r>
              <a:rPr lang="ru-RU" b="1" dirty="0" err="1">
                <a:solidFill>
                  <a:srgbClr val="00B050"/>
                </a:solidFill>
              </a:rPr>
              <a:t>Кусь</a:t>
            </a:r>
            <a:r>
              <a:rPr lang="ru-RU" b="1" dirty="0">
                <a:solidFill>
                  <a:srgbClr val="00B050"/>
                </a:solidFill>
              </a:rPr>
              <a:t>! </a:t>
            </a:r>
            <a:r>
              <a:rPr lang="ru-RU" b="1" dirty="0" err="1">
                <a:solidFill>
                  <a:srgbClr val="00B050"/>
                </a:solidFill>
              </a:rPr>
              <a:t>Кусь</a:t>
            </a:r>
            <a:r>
              <a:rPr lang="ru-RU" b="1" dirty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Никого я не боюсь!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45153"/>
            <a:ext cx="6942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Черепаха Рура! 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990099"/>
                </a:solidFill>
              </a:rPr>
              <a:t>Дети </a:t>
            </a:r>
            <a:r>
              <a:rPr lang="ru-RU" dirty="0">
                <a:solidFill>
                  <a:srgbClr val="990099"/>
                </a:solidFill>
              </a:rPr>
              <a:t>поглаживают себя ладонями,</a:t>
            </a:r>
          </a:p>
          <a:p>
            <a:r>
              <a:rPr lang="ru-RU" b="1" dirty="0">
                <a:solidFill>
                  <a:srgbClr val="00B050"/>
                </a:solidFill>
              </a:rPr>
              <a:t>В озеро нырнула,</a:t>
            </a:r>
            <a:r>
              <a:rPr lang="ru-RU" b="1" dirty="0"/>
              <a:t> </a:t>
            </a:r>
            <a:r>
              <a:rPr lang="ru-RU" dirty="0">
                <a:solidFill>
                  <a:srgbClr val="990099"/>
                </a:solidFill>
              </a:rPr>
              <a:t>выполняя круговые</a:t>
            </a:r>
            <a:r>
              <a:rPr lang="ru-RU" b="1" dirty="0">
                <a:solidFill>
                  <a:srgbClr val="990099"/>
                </a:solidFill>
              </a:rPr>
              <a:t> </a:t>
            </a:r>
            <a:r>
              <a:rPr lang="ru-RU" dirty="0">
                <a:solidFill>
                  <a:srgbClr val="990099"/>
                </a:solidFill>
              </a:rPr>
              <a:t>движения и</a:t>
            </a:r>
          </a:p>
          <a:p>
            <a:r>
              <a:rPr lang="ru-RU" b="1" dirty="0">
                <a:solidFill>
                  <a:srgbClr val="00B050"/>
                </a:solidFill>
              </a:rPr>
              <a:t>С вечера нырнула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990099"/>
                </a:solidFill>
              </a:rPr>
              <a:t>приговаривают</a:t>
            </a:r>
            <a:r>
              <a:rPr lang="ru-RU" dirty="0">
                <a:solidFill>
                  <a:srgbClr val="990099"/>
                </a:solidFill>
              </a:rPr>
              <a:t>.</a:t>
            </a:r>
          </a:p>
          <a:p>
            <a:r>
              <a:rPr lang="ru-RU" b="1" dirty="0">
                <a:solidFill>
                  <a:srgbClr val="00B050"/>
                </a:solidFill>
              </a:rPr>
              <a:t>И пропала… Э-эй,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Черепашка Рура,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Выгляни скорей!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home\Desktop\0_25009c_2bbcac08_ori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994769" cy="3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1095</Words>
  <Application>Microsoft Office PowerPoint</Application>
  <PresentationFormat>Экран (4:3)</PresentationFormat>
  <Paragraphs>367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Amelia_DG</vt:lpstr>
      <vt:lpstr>1_Тема Office</vt:lpstr>
      <vt:lpstr>Презентация PowerPoint</vt:lpstr>
      <vt:lpstr>«Дождик»</vt:lpstr>
      <vt:lpstr>«Чтобы не зевать от скуки»</vt:lpstr>
      <vt:lpstr>«Летели утки»</vt:lpstr>
      <vt:lpstr>« Гусь »</vt:lpstr>
      <vt:lpstr>« Наши ушки »</vt:lpstr>
      <vt:lpstr>« Кто пасется на лугу »</vt:lpstr>
      <vt:lpstr>« Божьи коровки »</vt:lpstr>
      <vt:lpstr>« Черепаха »</vt:lpstr>
      <vt:lpstr>« Ириски от киски »</vt:lpstr>
      <vt:lpstr>« Наши глазки »</vt:lpstr>
      <vt:lpstr>« Пироги »</vt:lpstr>
      <vt:lpstr>« Вот какая борода »</vt:lpstr>
      <vt:lpstr>« Утка и кот »</vt:lpstr>
      <vt:lpstr>« Жарче, дырчатая тучка »</vt:lpstr>
      <vt:lpstr>« Белый мельник »</vt:lpstr>
      <vt:lpstr>« Лиса »</vt:lpstr>
      <vt:lpstr>« Солнышко »</vt:lpstr>
      <vt:lpstr>« Дедушка Егор »</vt:lpstr>
      <vt:lpstr>« Снежинки »</vt:lpstr>
      <vt:lpstr>« Наши ножки »</vt:lpstr>
      <vt:lpstr>« Самолет »</vt:lpstr>
      <vt:lpstr>« Медведь »</vt:lpstr>
      <vt:lpstr>« Колобок »</vt:lpstr>
      <vt:lpstr>« Липы »</vt:lpstr>
      <vt:lpstr>« Плотник »</vt:lpstr>
      <vt:lpstr>« Мы устали »</vt:lpstr>
      <vt:lpstr>« Наши ножки »</vt:lpstr>
      <vt:lpstr>« Ладошки 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home</cp:lastModifiedBy>
  <cp:revision>68</cp:revision>
  <dcterms:created xsi:type="dcterms:W3CDTF">2014-07-06T18:18:01Z</dcterms:created>
  <dcterms:modified xsi:type="dcterms:W3CDTF">2018-03-03T05:40:08Z</dcterms:modified>
</cp:coreProperties>
</file>