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87" r:id="rId3"/>
    <p:sldId id="280" r:id="rId4"/>
    <p:sldId id="260" r:id="rId5"/>
    <p:sldId id="263" r:id="rId6"/>
    <p:sldId id="281" r:id="rId7"/>
    <p:sldId id="284" r:id="rId8"/>
    <p:sldId id="264" r:id="rId9"/>
    <p:sldId id="266" r:id="rId10"/>
    <p:sldId id="278" r:id="rId11"/>
    <p:sldId id="273" r:id="rId12"/>
    <p:sldId id="269" r:id="rId13"/>
    <p:sldId id="268" r:id="rId14"/>
    <p:sldId id="270" r:id="rId15"/>
    <p:sldId id="289" r:id="rId16"/>
    <p:sldId id="291" r:id="rId17"/>
    <p:sldId id="290" r:id="rId18"/>
    <p:sldId id="277" r:id="rId19"/>
    <p:sldId id="292" r:id="rId20"/>
    <p:sldId id="288" r:id="rId21"/>
    <p:sldId id="294" r:id="rId22"/>
    <p:sldId id="272" r:id="rId23"/>
    <p:sldId id="285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6" autoAdjust="0"/>
    <p:restoredTop sz="94660"/>
  </p:normalViewPr>
  <p:slideViewPr>
    <p:cSldViewPr>
      <p:cViewPr varScale="1">
        <p:scale>
          <a:sx n="111" d="100"/>
          <a:sy n="111" d="100"/>
        </p:scale>
        <p:origin x="-169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 начало года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высокий 0%</c:v>
                </c:pt>
                <c:pt idx="1">
                  <c:v>средний 66,7%</c:v>
                </c:pt>
                <c:pt idx="2">
                  <c:v>низкий 33,3%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</c:v>
                </c:pt>
                <c:pt idx="1">
                  <c:v>66.7</c:v>
                </c:pt>
                <c:pt idx="2">
                  <c:v>33.300000000000004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56560444021389289"/>
          <c:y val="0.73813948386463113"/>
          <c:w val="0.4218219528355594"/>
          <c:h val="0.20642523316231046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 конец года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высикий 33,6%</c:v>
                </c:pt>
                <c:pt idx="1">
                  <c:v>средний 44,4%</c:v>
                </c:pt>
                <c:pt idx="2">
                  <c:v>низкий 22 %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33.6</c:v>
                </c:pt>
                <c:pt idx="1">
                  <c:v>44.4</c:v>
                </c:pt>
                <c:pt idx="2">
                  <c:v>22.3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57520064653100811"/>
          <c:y val="0.71255729960940661"/>
          <c:w val="0.41851513853303429"/>
          <c:h val="0.2790396154702513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43528-7171-4DD1-AC0F-FA63E12F5164}" type="datetimeFigureOut">
              <a:rPr lang="ru-RU" smtClean="0"/>
              <a:pPr/>
              <a:t>01.03.2018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112D9-6E66-4A72-B190-B5C3172421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405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43528-7171-4DD1-AC0F-FA63E12F5164}" type="datetimeFigureOut">
              <a:rPr lang="ru-RU" smtClean="0"/>
              <a:pPr/>
              <a:t>01.03.2018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112D9-6E66-4A72-B190-B5C3172421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174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43528-7171-4DD1-AC0F-FA63E12F5164}" type="datetimeFigureOut">
              <a:rPr lang="ru-RU" smtClean="0"/>
              <a:pPr/>
              <a:t>01.03.2018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112D9-6E66-4A72-B190-B5C3172421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798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43528-7171-4DD1-AC0F-FA63E12F5164}" type="datetimeFigureOut">
              <a:rPr lang="ru-RU" smtClean="0"/>
              <a:pPr/>
              <a:t>01.03.2018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112D9-6E66-4A72-B190-B5C3172421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899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43528-7171-4DD1-AC0F-FA63E12F5164}" type="datetimeFigureOut">
              <a:rPr lang="ru-RU" smtClean="0"/>
              <a:pPr/>
              <a:t>01.03.2018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112D9-6E66-4A72-B190-B5C3172421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63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43528-7171-4DD1-AC0F-FA63E12F5164}" type="datetimeFigureOut">
              <a:rPr lang="ru-RU" smtClean="0"/>
              <a:pPr/>
              <a:t>01.03.2018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112D9-6E66-4A72-B190-B5C3172421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047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43528-7171-4DD1-AC0F-FA63E12F5164}" type="datetimeFigureOut">
              <a:rPr lang="ru-RU" smtClean="0"/>
              <a:pPr/>
              <a:t>01.03.2018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112D9-6E66-4A72-B190-B5C3172421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163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43528-7171-4DD1-AC0F-FA63E12F5164}" type="datetimeFigureOut">
              <a:rPr lang="ru-RU" smtClean="0"/>
              <a:pPr/>
              <a:t>01.03.2018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112D9-6E66-4A72-B190-B5C3172421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821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43528-7171-4DD1-AC0F-FA63E12F5164}" type="datetimeFigureOut">
              <a:rPr lang="ru-RU" smtClean="0"/>
              <a:pPr/>
              <a:t>01.03.2018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112D9-6E66-4A72-B190-B5C3172421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600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43528-7171-4DD1-AC0F-FA63E12F5164}" type="datetimeFigureOut">
              <a:rPr lang="ru-RU" smtClean="0"/>
              <a:pPr/>
              <a:t>01.03.2018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112D9-6E66-4A72-B190-B5C3172421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463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43528-7171-4DD1-AC0F-FA63E12F5164}" type="datetimeFigureOut">
              <a:rPr lang="ru-RU" smtClean="0"/>
              <a:pPr/>
              <a:t>01.03.2018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112D9-6E66-4A72-B190-B5C3172421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839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43528-7171-4DD1-AC0F-FA63E12F5164}" type="datetimeFigureOut">
              <a:rPr lang="ru-RU" smtClean="0"/>
              <a:pPr/>
              <a:t>01.03.2018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112D9-6E66-4A72-B190-B5C3172421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67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МБДОУ –</a:t>
            </a:r>
            <a:r>
              <a:rPr lang="ru-RU" smtClean="0">
                <a:solidFill>
                  <a:srgbClr val="7030A0"/>
                </a:solidFill>
              </a:rPr>
              <a:t>детский сад </a:t>
            </a:r>
            <a:r>
              <a:rPr lang="ru-RU" dirty="0" smtClean="0">
                <a:solidFill>
                  <a:srgbClr val="7030A0"/>
                </a:solidFill>
              </a:rPr>
              <a:t>№93</a:t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>
                <a:solidFill>
                  <a:srgbClr val="7030A0"/>
                </a:solidFill>
              </a:rPr>
              <a:t>«Уральские самоцветики»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6000">
              <a:srgbClr val="FF3399"/>
            </a:gs>
            <a:gs pos="25000">
              <a:srgbClr val="FF6633"/>
            </a:gs>
            <a:gs pos="31000">
              <a:srgbClr val="FFFF00">
                <a:alpha val="81000"/>
              </a:srgbClr>
            </a:gs>
            <a:gs pos="75000">
              <a:srgbClr val="01A78F"/>
            </a:gs>
            <a:gs pos="100000">
              <a:srgbClr val="3366FF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P101032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85720" y="1571612"/>
            <a:ext cx="4040188" cy="3030141"/>
          </a:xfrm>
        </p:spPr>
      </p:pic>
      <p:pic>
        <p:nvPicPr>
          <p:cNvPr id="8" name="Содержимое 7" descr="P1010325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357686" y="3500438"/>
            <a:ext cx="4041775" cy="3031331"/>
          </a:xfrm>
        </p:spPr>
      </p:pic>
      <p:sp>
        <p:nvSpPr>
          <p:cNvPr id="4" name="Прямоугольник 3"/>
          <p:cNvSpPr/>
          <p:nvPr/>
        </p:nvSpPr>
        <p:spPr>
          <a:xfrm>
            <a:off x="1643042" y="428604"/>
            <a:ext cx="58579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C000"/>
                </a:solidFill>
              </a:rPr>
              <a:t>Упражнения с тренажерами «Лодочка»</a:t>
            </a:r>
            <a:endParaRPr lang="ru-RU" sz="2400" dirty="0">
              <a:solidFill>
                <a:srgbClr val="FFC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57686" y="1857364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Развивает координацию движений, равновесие.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101009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142984"/>
            <a:ext cx="4724416" cy="3543312"/>
          </a:xfrm>
        </p:spPr>
      </p:pic>
      <p:pic>
        <p:nvPicPr>
          <p:cNvPr id="6" name="Содержимое 6" descr="P10101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00562" y="3643314"/>
            <a:ext cx="4040188" cy="303014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2844" y="4643446"/>
            <a:ext cx="35004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857224" y="285728"/>
            <a:ext cx="77153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91919"/>
                </a:solidFill>
                <a:effectLst/>
                <a:ea typeface="Times New Roman" pitchFamily="18" charset="0"/>
                <a:cs typeface="Arial" pitchFamily="34" charset="0"/>
              </a:rPr>
              <a:t>Упражнение для равновесия и  координации движений рук и ног, для развития поясничных мышц.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91919"/>
                </a:solidFill>
                <a:effectLst/>
                <a:ea typeface="Times New Roman" pitchFamily="18" charset="0"/>
                <a:cs typeface="Arial" pitchFamily="34" charset="0"/>
              </a:rPr>
              <a:t>Упражнение способствует улучшению осанки.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Игровое упражнение  "Музыканты"  с плечевым детским эспандером.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1357298"/>
            <a:ext cx="37920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Укрепления мышц туловища и ног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429124" y="450057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Я играю на гармошке</a:t>
            </a:r>
            <a:b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Мишке, Машке и Алёшке.</a:t>
            </a:r>
            <a:b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11" name="Содержимое 6" descr="P101034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57158" y="2571744"/>
            <a:ext cx="4039985" cy="3029989"/>
          </a:xfrm>
        </p:spPr>
      </p:pic>
      <p:pic>
        <p:nvPicPr>
          <p:cNvPr id="12" name="Picture 2" descr="J:\зарядка\DSCN2260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428736"/>
            <a:ext cx="4039985" cy="30299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Игровое упражнение"Силачи" с использованием   простейшего тренажера эспандер.</a:t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14876" y="2071678"/>
            <a:ext cx="3400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Развития мышц плечевого пояса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4143380"/>
            <a:ext cx="457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Мы такие силачи постараемся от души.</a:t>
            </a:r>
            <a:endParaRPr lang="en-US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Ручки сильные нужны, постараемся и мы.  </a:t>
            </a:r>
            <a:endParaRPr lang="en-US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Отдохнули и вперед нужен сильный нам народ.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Спинка наша хороша постарается она</a:t>
            </a:r>
            <a:endParaRPr lang="en-US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Ножки наши хороши поработайте вы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вот ты правая нога, а затем и левая</a:t>
            </a:r>
            <a:endParaRPr lang="en-US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Вот какие молодцы все мы стали силачи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Содержимое 5" descr="P10103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7752" y="3143248"/>
            <a:ext cx="4040188" cy="3030141"/>
          </a:xfrm>
          <a:prstGeom prst="rect">
            <a:avLst/>
          </a:prstGeom>
        </p:spPr>
      </p:pic>
      <p:pic>
        <p:nvPicPr>
          <p:cNvPr id="10" name="Содержимое 7" descr="P10103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1000108"/>
            <a:ext cx="4041775" cy="303133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Подвижные игра с использованием </a:t>
            </a:r>
            <a:r>
              <a:rPr lang="ru-RU" sz="3100" dirty="0" err="1" smtClean="0"/>
              <a:t>фитбола</a:t>
            </a:r>
            <a:r>
              <a:rPr lang="ru-RU" sz="3100" dirty="0" smtClean="0"/>
              <a:t> </a:t>
            </a:r>
            <a:br>
              <a:rPr lang="ru-RU" sz="31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DSCN21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142984"/>
            <a:ext cx="3955007" cy="2966255"/>
          </a:xfrm>
        </p:spPr>
      </p:pic>
      <p:pic>
        <p:nvPicPr>
          <p:cNvPr id="6" name="Содержимое 6" descr="P101007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1214422"/>
            <a:ext cx="4040188" cy="3030141"/>
          </a:xfrm>
          <a:prstGeom prst="rect">
            <a:avLst/>
          </a:prstGeom>
        </p:spPr>
      </p:pic>
      <p:pic>
        <p:nvPicPr>
          <p:cNvPr id="7" name="Содержимое 7" descr="P101008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488" y="4071918"/>
            <a:ext cx="3714776" cy="2786082"/>
          </a:xfrm>
          <a:prstGeom prst="rect">
            <a:avLst/>
          </a:prstGeom>
        </p:spPr>
      </p:pic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214282" y="4286256"/>
            <a:ext cx="257176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91919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улучшения осанки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91919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укрепляет все мышцы тела, помогает ребенку расслабиться.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91919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Предназначается для устранения округлости спины.</a:t>
            </a:r>
            <a:r>
              <a:rPr lang="ru-RU" sz="1400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 развития гибкости позвоночника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Подвижная игра «Матрешки»</a:t>
            </a:r>
            <a:endParaRPr lang="ru-RU" sz="2400" dirty="0"/>
          </a:p>
        </p:txBody>
      </p:sp>
      <p:sp>
        <p:nvSpPr>
          <p:cNvPr id="8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071546"/>
            <a:ext cx="4041775" cy="2000264"/>
          </a:xfrm>
        </p:spPr>
        <p:txBody>
          <a:bodyPr>
            <a:norm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446213" algn="l"/>
              </a:tabLst>
            </a:pPr>
            <a:r>
              <a:rPr lang="ru-RU" sz="2000" b="0" dirty="0" smtClean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Мы матрешки все мы крошки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446213" algn="l"/>
              </a:tabLst>
            </a:pPr>
            <a:r>
              <a:rPr lang="ru-RU" sz="2000" b="0" dirty="0" smtClean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пробежимся мы немножко,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446213" algn="l"/>
              </a:tabLst>
            </a:pPr>
            <a:r>
              <a:rPr lang="ru-RU" sz="2000" b="0" dirty="0" smtClean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Мы матрешки все мы крошки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446213" algn="l"/>
              </a:tabLst>
            </a:pPr>
            <a:r>
              <a:rPr lang="ru-RU" sz="2000" b="0" dirty="0" smtClean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Собираются  матрешки.</a:t>
            </a:r>
            <a:endParaRPr lang="en-US" sz="2000" b="0" dirty="0" smtClean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196752"/>
            <a:ext cx="4041775" cy="264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996952"/>
            <a:ext cx="4040188" cy="2100757"/>
          </a:xfr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149080"/>
            <a:ext cx="4041775" cy="245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"Поварята"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00628" y="5500702"/>
            <a:ext cx="4041775" cy="928694"/>
          </a:xfrm>
        </p:spPr>
        <p:txBody>
          <a:bodyPr>
            <a:normAutofit fontScale="92500" lnSpcReduction="20000"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Я стою, стою в углу супчик деткам я сварю</a:t>
            </a:r>
            <a:endParaRPr lang="ru-RU" sz="1600" b="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Где же овощи мои, разбежались все они ,я сейчас вас догоню</a:t>
            </a:r>
            <a:endParaRPr lang="ru-RU" sz="16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и в кастрюлю упеку</a:t>
            </a:r>
            <a:r>
              <a:rPr lang="ru-RU" b="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037382"/>
            <a:ext cx="4040188" cy="2091112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73" y="4589721"/>
            <a:ext cx="4041775" cy="187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4473823" cy="2611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Подвижная игра с использованием простейшего тренажера «эспандер»</a:t>
            </a:r>
            <a:br>
              <a:rPr lang="ru-RU" sz="2000" dirty="0" smtClean="0"/>
            </a:br>
            <a:r>
              <a:rPr lang="ru-RU" sz="2000" dirty="0" smtClean="0"/>
              <a:t>«Музыканты»</a:t>
            </a:r>
            <a:endParaRPr lang="ru-RU" sz="20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5572140"/>
            <a:ext cx="4041775" cy="857255"/>
          </a:xfrm>
        </p:spPr>
        <p:txBody>
          <a:bodyPr>
            <a:normAutofit/>
          </a:bodyPr>
          <a:lstStyle/>
          <a:p>
            <a:pPr algn="ctr"/>
            <a:r>
              <a:rPr lang="ru-RU" sz="1800" b="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прогулку в «сказочную страну музыкантов »</a:t>
            </a:r>
            <a:endParaRPr lang="ru-RU" sz="1800" b="0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01008"/>
            <a:ext cx="4040188" cy="2152487"/>
          </a:xfrm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253075"/>
            <a:ext cx="4041775" cy="303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6" y="3933056"/>
            <a:ext cx="4041775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124744"/>
            <a:ext cx="2900936" cy="2175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6000">
              <a:srgbClr val="FF3399"/>
            </a:gs>
            <a:gs pos="25000">
              <a:srgbClr val="FF6633"/>
            </a:gs>
            <a:gs pos="31000">
              <a:srgbClr val="FFFF00">
                <a:alpha val="81000"/>
              </a:srgbClr>
            </a:gs>
            <a:gs pos="75000">
              <a:srgbClr val="01A78F"/>
            </a:gs>
            <a:gs pos="100000">
              <a:srgbClr val="3366FF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Содержимое 10" descr="P101008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28596" y="1571612"/>
            <a:ext cx="4040188" cy="3030141"/>
          </a:xfrm>
        </p:spPr>
      </p:pic>
      <p:pic>
        <p:nvPicPr>
          <p:cNvPr id="12" name="Содержимое 11" descr="P1010094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286248" y="3826669"/>
            <a:ext cx="4041775" cy="3031331"/>
          </a:xfrm>
        </p:spPr>
      </p:pic>
      <p:sp>
        <p:nvSpPr>
          <p:cNvPr id="4" name="Прямоугольник 3"/>
          <p:cNvSpPr/>
          <p:nvPr/>
        </p:nvSpPr>
        <p:spPr>
          <a:xfrm>
            <a:off x="857224" y="642918"/>
            <a:ext cx="77867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92D050"/>
                </a:solidFill>
              </a:rPr>
              <a:t>Развлечение с использованием простейших тренажеров</a:t>
            </a:r>
            <a:endParaRPr lang="ru-RU" sz="2400" dirty="0">
              <a:solidFill>
                <a:srgbClr val="92D050"/>
              </a:solidFill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85720" y="4786322"/>
            <a:ext cx="3929090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19191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Развивает равновесие и рефлексы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19191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Развивает мышцы ног и придает легкость походке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19191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развивает координацию движений и внимание.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Творческая инициативная группа родителей </a:t>
            </a:r>
            <a:br>
              <a:rPr lang="ru-RU" sz="2000" dirty="0" smtClean="0"/>
            </a:br>
            <a:r>
              <a:rPr lang="ru-RU" sz="2000" dirty="0" smtClean="0"/>
              <a:t>«Мы за здоровый образ жизни» 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5614998" cy="465127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Проведена акция «Здоровый ребенок»</a:t>
            </a:r>
            <a:endParaRPr lang="ru-RU" sz="1800" dirty="0"/>
          </a:p>
        </p:txBody>
      </p:sp>
      <p:pic>
        <p:nvPicPr>
          <p:cNvPr id="7" name="Содержимое 6" descr="fdgfgv b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691680" y="2420888"/>
            <a:ext cx="6264696" cy="3672408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23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857224" y="1285860"/>
            <a:ext cx="2780307" cy="3951288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1751011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Кобякова Анна Павловна</a:t>
            </a:r>
          </a:p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Воспитатель: средней группы № 3.</a:t>
            </a:r>
            <a:endParaRPr lang="ru-RU" sz="32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Акция «Здоровый ребенок» </a:t>
            </a:r>
            <a:br>
              <a:rPr lang="ru-RU" sz="2000" dirty="0" smtClean="0"/>
            </a:br>
            <a:r>
              <a:rPr lang="ru-RU" sz="2000" dirty="0" smtClean="0"/>
              <a:t>Работы детей с родителями на тему: «Мама, папа я спортивная семья»</a:t>
            </a:r>
            <a:endParaRPr lang="ru-RU" sz="2000" dirty="0"/>
          </a:p>
        </p:txBody>
      </p:sp>
      <p:pic>
        <p:nvPicPr>
          <p:cNvPr id="7" name="Содержимое 6" descr="1355335784_IMG_1866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28662" y="1285860"/>
            <a:ext cx="3403292" cy="2267443"/>
          </a:xfrm>
        </p:spPr>
      </p:pic>
      <p:pic>
        <p:nvPicPr>
          <p:cNvPr id="8" name="Содержимое 7" descr="17915_html_3cf85529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786314" y="1500174"/>
            <a:ext cx="3819525" cy="2857500"/>
          </a:xfrm>
        </p:spPr>
      </p:pic>
      <p:pic>
        <p:nvPicPr>
          <p:cNvPr id="10" name="Содержимое 9" descr="ghghgh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0694" y="4714884"/>
            <a:ext cx="3314700" cy="1866900"/>
          </a:xfrm>
          <a:prstGeom prst="rect">
            <a:avLst/>
          </a:prstGeom>
        </p:spPr>
      </p:pic>
      <p:pic>
        <p:nvPicPr>
          <p:cNvPr id="11" name="Содержимое 7" descr="17915_html_6d5f7aa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786" y="3786190"/>
            <a:ext cx="3819525" cy="28575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1296143"/>
          </a:xfrm>
        </p:spPr>
        <p:txBody>
          <a:bodyPr/>
          <a:lstStyle/>
          <a:p>
            <a:r>
              <a:rPr lang="ru-RU" dirty="0"/>
              <a:t>Разработаны рекомендации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916832"/>
            <a:ext cx="8064896" cy="4464496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 - Значения режима дня в жизни дошкольника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 - Организация двигательной деятельности детей на прогулке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Методические рекомендации для воспитателей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-  по организации двигательной деятельности детей младшего дошкольного возраста.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 - по проведению прогулки с повышенной двигательной активностью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0720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2792"/>
          </a:xfrm>
        </p:spPr>
        <p:txBody>
          <a:bodyPr>
            <a:noAutofit/>
          </a:bodyPr>
          <a:lstStyle/>
          <a:p>
            <a:r>
              <a:rPr lang="ru-RU" sz="1600" dirty="0" smtClean="0"/>
              <a:t>Эффективность проведенной работы подтвердилась положительной динамикой в развитии двигательных навыков</a:t>
            </a:r>
            <a:r>
              <a:rPr lang="en-US" sz="1600" dirty="0" smtClean="0"/>
              <a:t> </a:t>
            </a:r>
            <a:r>
              <a:rPr lang="ru-RU" sz="1600" dirty="0" smtClean="0"/>
              <a:t> детей.</a:t>
            </a:r>
            <a:r>
              <a:rPr lang="en-US" sz="1600" dirty="0" smtClean="0"/>
              <a:t> </a:t>
            </a:r>
            <a:r>
              <a:rPr lang="ru-RU" sz="1600" dirty="0" smtClean="0"/>
              <a:t>В результате проведенной работы уровень овладения детьми двигательными навыками повысился на 19%.  У детей сформированы умения творчески использовать двигательные умения в самостоятельной двигательной деятельности , сформированы умения и навыки правильного выполнения движений в различных формах организации двигательной деятельности детей; развиты физические качества в соответствии с возрастом - быстрота , сила, ловкость . Дети проявляют самостоятельность, инициативу в организации знакомых подвижных игр.</a:t>
            </a:r>
            <a:br>
              <a:rPr lang="ru-RU" sz="1600" dirty="0" smtClean="0"/>
            </a:br>
            <a:endParaRPr lang="ru-RU" sz="1600" dirty="0"/>
          </a:p>
        </p:txBody>
      </p:sp>
      <p:graphicFrame>
        <p:nvGraphicFramePr>
          <p:cNvPr id="29" name="Содержимое 2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26245452"/>
              </p:ext>
            </p:extLst>
          </p:nvPr>
        </p:nvGraphicFramePr>
        <p:xfrm>
          <a:off x="357158" y="2143116"/>
          <a:ext cx="4286280" cy="4500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1" name="Содержимое 30"/>
          <p:cNvGraphicFramePr>
            <a:graphicFrameLocks noGrp="1"/>
          </p:cNvGraphicFramePr>
          <p:nvPr>
            <p:ph sz="quarter" idx="4"/>
          </p:nvPr>
        </p:nvGraphicFramePr>
        <p:xfrm>
          <a:off x="4645025" y="2174874"/>
          <a:ext cx="4213255" cy="4468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>
                <a:alpha val="99000"/>
              </a:srgbClr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Спасибо за внимание!!!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854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320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320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320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rgbClr val="7030A0"/>
                </a:solidFill>
              </a:rPr>
              <a:t> Формирование </a:t>
            </a:r>
            <a:r>
              <a:rPr lang="ru-RU" sz="3200" dirty="0">
                <a:solidFill>
                  <a:srgbClr val="7030A0"/>
                </a:solidFill>
              </a:rPr>
              <a:t>потребности в двигательной активности </a:t>
            </a:r>
            <a:r>
              <a:rPr lang="ru-RU" sz="3200" dirty="0" smtClean="0">
                <a:solidFill>
                  <a:srgbClr val="7030A0"/>
                </a:solidFill>
              </a:rPr>
              <a:t>детей </a:t>
            </a:r>
            <a:r>
              <a:rPr lang="ru-RU" sz="3200" dirty="0">
                <a:solidFill>
                  <a:srgbClr val="7030A0"/>
                </a:solidFill>
              </a:rPr>
              <a:t>младшего дошкольного возраста в процессе организации  подвижных игр и упражнений с использованием тренажеров</a:t>
            </a:r>
            <a:r>
              <a:rPr lang="en-US" sz="3200" dirty="0">
                <a:solidFill>
                  <a:srgbClr val="7030A0"/>
                </a:solidFill>
              </a:rPr>
              <a:t>.</a:t>
            </a:r>
            <a:r>
              <a:rPr lang="ru-RU" sz="3200" dirty="0">
                <a:solidFill>
                  <a:srgbClr val="7030A0"/>
                </a:solidFill>
              </a:rPr>
              <a:t/>
            </a:r>
            <a:br>
              <a:rPr lang="ru-RU" sz="3200" dirty="0">
                <a:solidFill>
                  <a:srgbClr val="7030A0"/>
                </a:solidFill>
              </a:rPr>
            </a:br>
            <a:endParaRPr lang="ru-RU" sz="32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095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28671"/>
            <a:ext cx="7772400" cy="1214445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Задачи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857364"/>
            <a:ext cx="6400800" cy="4214842"/>
          </a:xfrm>
        </p:spPr>
        <p:txBody>
          <a:bodyPr>
            <a:normAutofit/>
          </a:bodyPr>
          <a:lstStyle/>
          <a:p>
            <a:pPr algn="l"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Создать условия для развития двигательной деятельности детей через подвижные игры</a:t>
            </a:r>
          </a:p>
          <a:p>
            <a:pPr algn="l"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Разработать и внедрить модель двигательного режима в разных формах организации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взрослой деятельности с использованием простейших тренажеров</a:t>
            </a:r>
          </a:p>
          <a:p>
            <a:pPr algn="l"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Организовать взаимодействие с родителями в рамках проектной деятельности по воспитанию здорового ребенка в семье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Центр двигательной активности</a:t>
            </a:r>
            <a:r>
              <a:rPr lang="en-US" sz="2800" b="1" dirty="0" smtClean="0">
                <a:solidFill>
                  <a:srgbClr val="7030A0"/>
                </a:solidFill>
              </a:rPr>
              <a:t/>
            </a:r>
            <a:br>
              <a:rPr lang="en-US" sz="2800" b="1" dirty="0" smtClean="0">
                <a:solidFill>
                  <a:srgbClr val="7030A0"/>
                </a:solidFill>
              </a:rPr>
            </a:br>
            <a:r>
              <a:rPr lang="ru-RU" sz="2800" b="1" dirty="0" smtClean="0">
                <a:solidFill>
                  <a:srgbClr val="7030A0"/>
                </a:solidFill>
              </a:rPr>
              <a:t> "Малыш-крепыш"</a:t>
            </a: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11" name="Содержимое 10" descr="gfdfd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1071538" y="1643050"/>
            <a:ext cx="7215238" cy="4572032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>
                <a:alpha val="32000"/>
              </a:srgbClr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Модель двигательного режима для детей младшего дошкольного возраста с использованием простейших  тренажеров</a:t>
            </a:r>
            <a:endParaRPr lang="ru-RU" sz="16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7836184"/>
              </p:ext>
            </p:extLst>
          </p:nvPr>
        </p:nvGraphicFramePr>
        <p:xfrm>
          <a:off x="1214414" y="1142986"/>
          <a:ext cx="7000924" cy="4929218"/>
        </p:xfrm>
        <a:graphic>
          <a:graphicData uri="http://schemas.openxmlformats.org/drawingml/2006/table">
            <a:tbl>
              <a:tblPr/>
              <a:tblGrid>
                <a:gridCol w="3500460"/>
                <a:gridCol w="3500464"/>
              </a:tblGrid>
              <a:tr h="61138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Организация</a:t>
                      </a:r>
                      <a:r>
                        <a:rPr lang="ru-RU" sz="11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двигательной деятельности в режимных моментах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227" marR="202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0246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Утренняя </a:t>
                      </a: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гимнастика с использованием простейших тренажеров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227" marR="202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20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>
                          <a:latin typeface="Times New Roman"/>
                          <a:ea typeface="Times New Roman"/>
                          <a:cs typeface="Times New Roman"/>
                        </a:rPr>
                        <a:t>Младший возраст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227" marR="202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02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120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>
                          <a:latin typeface="Times New Roman"/>
                          <a:ea typeface="Times New Roman"/>
                          <a:cs typeface="Times New Roman"/>
                        </a:rPr>
                        <a:t>Ежедневно на открытом воздухе или в зале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227" marR="202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4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>
                          <a:latin typeface="Times New Roman"/>
                          <a:ea typeface="Times New Roman"/>
                          <a:cs typeface="Times New Roman"/>
                        </a:rPr>
                        <a:t>6 -8 мин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indent="-120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227" marR="202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024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 dirty="0">
                          <a:latin typeface="Times New Roman"/>
                          <a:ea typeface="Times New Roman"/>
                          <a:cs typeface="Times New Roman"/>
                        </a:rPr>
                        <a:t>Двигательная разминка во время перерыва </a:t>
                      </a:r>
                      <a:r>
                        <a:rPr lang="ru-RU" sz="1100" spc="-5" dirty="0" smtClean="0">
                          <a:latin typeface="Times New Roman"/>
                          <a:ea typeface="Times New Roman"/>
                          <a:cs typeface="Times New Roman"/>
                        </a:rPr>
                        <a:t>между</a:t>
                      </a:r>
                      <a:r>
                        <a:rPr lang="en-US" sz="1100" spc="-5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spc="-5" dirty="0" smtClean="0">
                          <a:latin typeface="Times New Roman"/>
                          <a:ea typeface="Times New Roman"/>
                          <a:cs typeface="Times New Roman"/>
                        </a:rPr>
                        <a:t>НОД  </a:t>
                      </a:r>
                      <a:r>
                        <a:rPr lang="ru-RU" sz="1100" spc="-5" dirty="0">
                          <a:latin typeface="Times New Roman"/>
                          <a:ea typeface="Times New Roman"/>
                          <a:cs typeface="Times New Roman"/>
                        </a:rPr>
                        <a:t>(с </a:t>
                      </a:r>
                      <a:r>
                        <a:rPr lang="ru-RU" sz="1100" spc="-5" dirty="0" smtClean="0">
                          <a:latin typeface="Times New Roman"/>
                          <a:ea typeface="Times New Roman"/>
                          <a:cs typeface="Times New Roman"/>
                        </a:rPr>
                        <a:t>преобладанием </a:t>
                      </a: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простейших тренажеров )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227" marR="202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Ежедневно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227" marR="202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4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4-6 мин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227" marR="202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024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Физкультминутка с </a:t>
                      </a:r>
                      <a:r>
                        <a:rPr lang="ru-RU" sz="1100" b="0" u="non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элементами игрового </a:t>
                      </a:r>
                      <a:r>
                        <a:rPr lang="ru-RU" sz="1100" b="0" u="none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самомассажа</a:t>
                      </a:r>
                      <a:endParaRPr lang="ru-RU" sz="1100" b="0" u="none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227" marR="202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>
                          <a:latin typeface="Times New Roman"/>
                          <a:ea typeface="Times New Roman"/>
                          <a:cs typeface="Times New Roman"/>
                        </a:rPr>
                        <a:t>Ежедневно, по мере необходимости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227" marR="202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02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>
                          <a:latin typeface="Times New Roman"/>
                          <a:ea typeface="Times New Roman"/>
                          <a:cs typeface="Times New Roman"/>
                        </a:rPr>
                        <a:t>2-3 мин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227" marR="202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0246">
                <a:tc rowSpan="2">
                  <a:txBody>
                    <a:bodyPr/>
                    <a:lstStyle/>
                    <a:p>
                      <a:pPr indent="31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 dirty="0">
                          <a:latin typeface="Times New Roman"/>
                          <a:ea typeface="Times New Roman"/>
                          <a:cs typeface="Times New Roman"/>
                        </a:rPr>
                        <a:t>Подвижные игры и физические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упражнения на </a:t>
                      </a: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прогулке и в</a:t>
                      </a:r>
                      <a:r>
                        <a:rPr lang="ru-RU" sz="11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группе во вторую половину дня с использованием простейших тренажеров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227" marR="202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 dirty="0" smtClean="0">
                          <a:latin typeface="Times New Roman"/>
                          <a:ea typeface="Times New Roman"/>
                          <a:cs typeface="Times New Roman"/>
                        </a:rPr>
                        <a:t>Ежедневно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227" marR="202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97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 dirty="0">
                          <a:latin typeface="Times New Roman"/>
                          <a:ea typeface="Times New Roman"/>
                          <a:cs typeface="Times New Roman"/>
                        </a:rPr>
                        <a:t>15 -20 мин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227" marR="202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493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Пробежка по массажным дорож</a:t>
                      </a: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кам в сочетании с воздушными ваннами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227" marR="202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>
                          <a:latin typeface="Times New Roman"/>
                          <a:ea typeface="Times New Roman"/>
                          <a:cs typeface="Times New Roman"/>
                        </a:rPr>
                        <a:t>Ежедневно, группами по 7—10 детей, прово</a:t>
                      </a: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дятся после дневного сна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227" marR="202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02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5—7 мин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227" marR="202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7838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>
                <a:alpha val="32000"/>
              </a:srgbClr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28662" y="285730"/>
          <a:ext cx="7500990" cy="5779822"/>
        </p:xfrm>
        <a:graphic>
          <a:graphicData uri="http://schemas.openxmlformats.org/drawingml/2006/table">
            <a:tbl>
              <a:tblPr/>
              <a:tblGrid>
                <a:gridCol w="2414111"/>
                <a:gridCol w="5086879"/>
              </a:tblGrid>
              <a:tr h="214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 dirty="0">
                          <a:latin typeface="Times New Roman"/>
                          <a:ea typeface="Times New Roman"/>
                          <a:cs typeface="Times New Roman"/>
                        </a:rPr>
                        <a:t>Гимнастика после дневного </a:t>
                      </a:r>
                      <a:r>
                        <a:rPr lang="ru-RU" sz="1100" spc="-5" dirty="0" smtClean="0">
                          <a:latin typeface="Times New Roman"/>
                          <a:ea typeface="Times New Roman"/>
                          <a:cs typeface="Times New Roman"/>
                        </a:rPr>
                        <a:t>сна с</a:t>
                      </a:r>
                      <a:r>
                        <a:rPr lang="ru-RU" sz="1100" spc="-5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использованием простейших тренажеров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602" marR="20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Ежедневно, по мере пробуждения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602" marR="20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252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НОД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602" marR="20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5334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По физической культуре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602" marR="20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31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>
                          <a:latin typeface="Times New Roman"/>
                          <a:ea typeface="Times New Roman"/>
                          <a:cs typeface="Times New Roman"/>
                        </a:rPr>
                        <a:t>2 раза в неделю в зале, одно во время прогулки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602" marR="20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74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1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>
                          <a:latin typeface="Times New Roman"/>
                          <a:ea typeface="Times New Roman"/>
                          <a:cs typeface="Times New Roman"/>
                        </a:rPr>
                        <a:t>15 -20 мин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602" marR="20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0180">
                <a:tc>
                  <a:txBody>
                    <a:bodyPr/>
                    <a:lstStyle/>
                    <a:p>
                      <a:pPr indent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 smtClean="0">
                          <a:latin typeface="Times New Roman"/>
                          <a:ea typeface="Times New Roman"/>
                          <a:cs typeface="Times New Roman"/>
                        </a:rPr>
                        <a:t>Самостоятельная </a:t>
                      </a:r>
                      <a:r>
                        <a:rPr lang="ru-RU" sz="1100" spc="-10" dirty="0">
                          <a:latin typeface="Times New Roman"/>
                          <a:ea typeface="Times New Roman"/>
                          <a:cs typeface="Times New Roman"/>
                        </a:rPr>
                        <a:t>двигательная </a:t>
                      </a: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деятельность, подвижные игры с использованием простейших тренажеров.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602" marR="20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31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Ежедневно, под руководством воспитателя, </a:t>
                      </a:r>
                      <a:r>
                        <a:rPr lang="ru-RU" sz="1100" spc="-5">
                          <a:latin typeface="Times New Roman"/>
                          <a:ea typeface="Times New Roman"/>
                          <a:cs typeface="Times New Roman"/>
                        </a:rPr>
                        <a:t>продолжительность зависит от индивидуаль</a:t>
                      </a: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ных особенностей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602" marR="20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794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Физкультурные развлечения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602" marR="20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74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Неделя здоровья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602" marR="20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>
                          <a:latin typeface="Times New Roman"/>
                          <a:ea typeface="Times New Roman"/>
                          <a:cs typeface="Times New Roman"/>
                        </a:rPr>
                        <a:t>2 раза в год ( сентябрь, май)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602" marR="20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7494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Физкультурный </a:t>
                      </a: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досуг с использованием простейших тренажеров.</a:t>
                      </a:r>
                      <a:endParaRPr lang="ru-RU" sz="11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602" marR="20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 раз в месяц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602" marR="20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99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20 -25 мин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602" marR="20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794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spc="-5">
                          <a:latin typeface="Times New Roman"/>
                          <a:ea typeface="Times New Roman"/>
                          <a:cs typeface="Times New Roman"/>
                        </a:rPr>
                        <a:t>Совместная физкультурно-оздоровительная работа ДОУ и семьи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602" marR="20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92482">
                <a:tc>
                  <a:txBody>
                    <a:bodyPr/>
                    <a:lstStyle/>
                    <a:p>
                      <a:pPr indent="31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>
                          <a:latin typeface="Times New Roman"/>
                          <a:ea typeface="Times New Roman"/>
                          <a:cs typeface="Times New Roman"/>
                        </a:rPr>
                        <a:t>Участие родителей в физкуль</a:t>
                      </a:r>
                      <a:r>
                        <a:rPr lang="ru-RU" sz="1100" spc="-5">
                          <a:latin typeface="Times New Roman"/>
                          <a:ea typeface="Times New Roman"/>
                          <a:cs typeface="Times New Roman"/>
                        </a:rPr>
                        <a:t>турно-оздоровительных меро</a:t>
                      </a: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приятиях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602" marR="20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31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Подготовка и проведение физкультурных </a:t>
                      </a:r>
                      <a:r>
                        <a:rPr lang="ru-RU" sz="1100" spc="-5">
                          <a:latin typeface="Times New Roman"/>
                          <a:ea typeface="Times New Roman"/>
                          <a:cs typeface="Times New Roman"/>
                        </a:rPr>
                        <a:t>досугов, праздников, Дня здоровья, посеще</a:t>
                      </a: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ния открытых занятий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602" marR="20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74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Домашние задания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602" marR="20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Определяются воспитателем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602" marR="20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6858048" cy="868346"/>
          </a:xfrm>
        </p:spPr>
        <p:txBody>
          <a:bodyPr>
            <a:noAutofit/>
          </a:bodyPr>
          <a:lstStyle/>
          <a:p>
            <a:r>
              <a:rPr lang="ru-RU" sz="2800" dirty="0" smtClean="0"/>
              <a:t>Комплекс  утренней гимнастики.</a:t>
            </a:r>
            <a:endParaRPr lang="ru-RU" sz="2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71473" y="1071547"/>
            <a:ext cx="8115328" cy="500066"/>
          </a:xfrm>
        </p:spPr>
        <p:txBody>
          <a:bodyPr/>
          <a:lstStyle/>
          <a:p>
            <a:pPr algn="ctr"/>
            <a:r>
              <a:rPr lang="ru-RU" dirty="0" smtClean="0"/>
              <a:t> С массажными мячами</a:t>
            </a:r>
            <a:endParaRPr lang="ru-RU" dirty="0"/>
          </a:p>
        </p:txBody>
      </p:sp>
      <p:pic>
        <p:nvPicPr>
          <p:cNvPr id="2050" name="Picture 2" descr="J:\DSCN207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643050"/>
            <a:ext cx="4286280" cy="3214710"/>
          </a:xfrm>
          <a:prstGeom prst="rect">
            <a:avLst/>
          </a:prstGeom>
          <a:noFill/>
        </p:spPr>
      </p:pic>
      <p:pic>
        <p:nvPicPr>
          <p:cNvPr id="2051" name="Picture 3" descr="J:\DSCN20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3071810"/>
            <a:ext cx="3810027" cy="285752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57158" y="5000636"/>
            <a:ext cx="49292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Способствует развитию мелкой моторики рук</a:t>
            </a:r>
          </a:p>
          <a:p>
            <a:r>
              <a:rPr lang="ru-RU" dirty="0" smtClean="0"/>
              <a:t>Воздействует  на биологические активные точки,</a:t>
            </a:r>
          </a:p>
          <a:p>
            <a:r>
              <a:rPr lang="ru-RU" dirty="0" smtClean="0"/>
              <a:t>находящиеся на поверхности ладоней и ступней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57818" y="1571612"/>
            <a:ext cx="23591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«Путешествие ежика»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500694" y="2000240"/>
            <a:ext cx="20622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«Забавные ежата»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14942" y="2428868"/>
            <a:ext cx="23556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«Шустрые ежики»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429684" cy="72547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Гимнастика после дневного сна с использованием массажных дорожек, ковриков.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7" name="Содержимое 6" descr="DSCN208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57158" y="1857364"/>
            <a:ext cx="4040188" cy="3030141"/>
          </a:xfrm>
        </p:spPr>
      </p:pic>
      <p:pic>
        <p:nvPicPr>
          <p:cNvPr id="4098" name="Picture 2" descr="J:\DSCN207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4000504"/>
            <a:ext cx="3619526" cy="2714644"/>
          </a:xfrm>
          <a:prstGeom prst="rect">
            <a:avLst/>
          </a:prstGeom>
          <a:noFill/>
        </p:spPr>
      </p:pic>
      <p:pic>
        <p:nvPicPr>
          <p:cNvPr id="9" name="Picture 4" descr="SDC1239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214942" y="857232"/>
            <a:ext cx="3771900" cy="282892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14282" y="857232"/>
            <a:ext cx="457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массаж ступней,</a:t>
            </a:r>
          </a:p>
          <a:p>
            <a:r>
              <a:rPr lang="ru-RU" dirty="0" smtClean="0"/>
              <a:t> профилактики плоскостопия</a:t>
            </a:r>
          </a:p>
          <a:p>
            <a:r>
              <a:rPr lang="ru-RU" dirty="0" smtClean="0"/>
              <a:t> Стимулирует работу внутренних органов.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4857760"/>
            <a:ext cx="507209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По ровненькой дорожке </a:t>
            </a:r>
            <a:endParaRPr lang="ru-RU" sz="1600" dirty="0" smtClean="0"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Шагают наши ножки раз, два, раз, два. </a:t>
            </a:r>
            <a:endParaRPr lang="ru-RU" sz="1600" dirty="0" smtClean="0"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По камешкам, по камешкам, </a:t>
            </a:r>
            <a:endParaRPr lang="ru-RU" sz="1600" dirty="0" smtClean="0"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В яму - бух.</a:t>
            </a:r>
            <a:endParaRPr lang="ru-RU" sz="1600" dirty="0" smtClean="0"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Вылезли из ямы. </a:t>
            </a:r>
            <a:endParaRPr lang="ru-RU" sz="1600" dirty="0" smtClean="0"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По ровненькой дорожке, </a:t>
            </a:r>
            <a:endParaRPr lang="ru-RU" sz="1600" dirty="0" smtClean="0"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Устали наши ножки. </a:t>
            </a:r>
            <a:endParaRPr lang="ru-RU" sz="1600" dirty="0" smtClean="0"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Вот наш дом </a:t>
            </a:r>
            <a:endParaRPr lang="ru-RU" sz="1600" dirty="0" smtClean="0">
              <a:cs typeface="Arial" pitchFamily="34" charset="0"/>
            </a:endParaRPr>
          </a:p>
          <a:p>
            <a:pPr lvl="0"/>
            <a:endParaRPr lang="ru-RU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ti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deti</Template>
  <TotalTime>642</TotalTime>
  <Words>753</Words>
  <Application>Microsoft Office PowerPoint</Application>
  <PresentationFormat>Экран (4:3)</PresentationFormat>
  <Paragraphs>121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deti</vt:lpstr>
      <vt:lpstr>МБДОУ –детский сад №93 «Уральские самоцветики»</vt:lpstr>
      <vt:lpstr>Презентация PowerPoint</vt:lpstr>
      <vt:lpstr>        Формирование потребности в двигательной активности детей младшего дошкольного возраста в процессе организации  подвижных игр и упражнений с использованием тренажеров. </vt:lpstr>
      <vt:lpstr>Задачи</vt:lpstr>
      <vt:lpstr>Центр двигательной активности  "Малыш-крепыш"</vt:lpstr>
      <vt:lpstr>Модель двигательного режима для детей младшего дошкольного возраста с использованием простейших  тренажеров</vt:lpstr>
      <vt:lpstr>Презентация PowerPoint</vt:lpstr>
      <vt:lpstr>Комплекс  утренней гимнастики.</vt:lpstr>
      <vt:lpstr>Гимнастика после дневного сна с использованием массажных дорожек, ковриков. </vt:lpstr>
      <vt:lpstr>Презентация PowerPoint</vt:lpstr>
      <vt:lpstr>Презентация PowerPoint</vt:lpstr>
      <vt:lpstr>Игровое упражнение  "Музыканты"  с плечевым детским эспандером. </vt:lpstr>
      <vt:lpstr>Игровое упражнение"Силачи" с использованием   простейшего тренажера эспандер. </vt:lpstr>
      <vt:lpstr>Подвижные игра с использованием фитбола   </vt:lpstr>
      <vt:lpstr>Подвижная игра «Матрешки»</vt:lpstr>
      <vt:lpstr>"Поварята"</vt:lpstr>
      <vt:lpstr>Подвижная игра с использованием простейшего тренажера «эспандер» «Музыканты»</vt:lpstr>
      <vt:lpstr>Презентация PowerPoint</vt:lpstr>
      <vt:lpstr>Творческая инициативная группа родителей  «Мы за здоровый образ жизни» </vt:lpstr>
      <vt:lpstr>Акция «Здоровый ребенок»  Работы детей с родителями на тему: «Мама, папа я спортивная семья»</vt:lpstr>
      <vt:lpstr>Разработаны рекомендации </vt:lpstr>
      <vt:lpstr>Эффективность проведенной работы подтвердилась положительной динамикой в развитии двигательных навыков  детей. В результате проведенной работы уровень овладения детьми двигательными навыками повысился на 19%.  У детей сформированы умения творчески использовать двигательные умения в самостоятельной двигательной деятельности , сформированы умения и навыки правильного выполнения движений в различных формах организации двигательной деятельности детей; развиты физические качества в соответствии с возрастом - быстрота , сила, ловкость . Дети проявляют самостоятельность, инициативу в организации знакомых подвижных игр. </vt:lpstr>
      <vt:lpstr>Спасибо за внимание!!!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home</cp:lastModifiedBy>
  <cp:revision>81</cp:revision>
  <dcterms:created xsi:type="dcterms:W3CDTF">2013-03-26T15:18:00Z</dcterms:created>
  <dcterms:modified xsi:type="dcterms:W3CDTF">2018-03-01T16:42:00Z</dcterms:modified>
</cp:coreProperties>
</file>