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sldIdLst>
    <p:sldId id="256" r:id="rId2"/>
    <p:sldId id="270" r:id="rId3"/>
    <p:sldId id="273" r:id="rId4"/>
    <p:sldId id="271" r:id="rId5"/>
    <p:sldId id="272" r:id="rId6"/>
    <p:sldId id="274" r:id="rId7"/>
    <p:sldId id="263" r:id="rId8"/>
    <p:sldId id="269" r:id="rId9"/>
    <p:sldId id="267" r:id="rId10"/>
    <p:sldId id="266" r:id="rId11"/>
  </p:sldIdLst>
  <p:sldSz cx="9144000" cy="6858000" type="screen4x3"/>
  <p:notesSz cx="6858000" cy="9144000"/>
  <p:custDataLst>
    <p:tags r:id="rId13"/>
  </p:custDataLst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  <p:clrMru>
    <a:srgbClr val="A3E2EB"/>
    <a:srgbClr val="6ABAD0"/>
    <a:srgbClr val="473FE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3" d="100"/>
          <a:sy n="73" d="100"/>
        </p:scale>
        <p:origin x="-1190" y="-3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gs" Target="tags/tag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3009A8C0-0281-4BA9-933A-22C426ACFEBF}" type="datetimeFigureOut">
              <a:rPr lang="ru-RU"/>
              <a:pPr>
                <a:defRPr/>
              </a:pPr>
              <a:t>15.12.2022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0B51A6F2-B5A5-4D6A-95C2-D41170FA8D9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Arial" charset="0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Arial" charset="0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Arial" charset="0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Arial" charset="0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962" name="Group 2"/>
          <p:cNvGrpSpPr>
            <a:grpSpLocks/>
          </p:cNvGrpSpPr>
          <p:nvPr/>
        </p:nvGrpSpPr>
        <p:grpSpPr bwMode="auto">
          <a:xfrm>
            <a:off x="0" y="0"/>
            <a:ext cx="8763000" cy="5943600"/>
            <a:chOff x="0" y="0"/>
            <a:chExt cx="5520" cy="3744"/>
          </a:xfrm>
        </p:grpSpPr>
        <p:sp>
          <p:nvSpPr>
            <p:cNvPr id="40963" name="Rectangle 3"/>
            <p:cNvSpPr>
              <a:spLocks noChangeArrowheads="1"/>
            </p:cNvSpPr>
            <p:nvPr/>
          </p:nvSpPr>
          <p:spPr bwMode="auto">
            <a:xfrm>
              <a:off x="0" y="0"/>
              <a:ext cx="1104" cy="3072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ru-RU" sz="2400">
                <a:latin typeface="Times New Roman" pitchFamily="18" charset="0"/>
              </a:endParaRPr>
            </a:p>
          </p:txBody>
        </p:sp>
        <p:grpSp>
          <p:nvGrpSpPr>
            <p:cNvPr id="40964" name="Group 4"/>
            <p:cNvGrpSpPr>
              <a:grpSpLocks/>
            </p:cNvGrpSpPr>
            <p:nvPr userDrawn="1"/>
          </p:nvGrpSpPr>
          <p:grpSpPr bwMode="auto">
            <a:xfrm>
              <a:off x="0" y="2208"/>
              <a:ext cx="5520" cy="1536"/>
              <a:chOff x="0" y="2208"/>
              <a:chExt cx="5520" cy="1536"/>
            </a:xfrm>
          </p:grpSpPr>
          <p:sp>
            <p:nvSpPr>
              <p:cNvPr id="40965" name="Rectangle 5"/>
              <p:cNvSpPr>
                <a:spLocks noChangeArrowheads="1"/>
              </p:cNvSpPr>
              <p:nvPr/>
            </p:nvSpPr>
            <p:spPr bwMode="ltGray">
              <a:xfrm>
                <a:off x="624" y="2208"/>
                <a:ext cx="4896" cy="1536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endParaRPr lang="ru-RU" sz="2400">
                  <a:latin typeface="Times New Roman" pitchFamily="18" charset="0"/>
                </a:endParaRPr>
              </a:p>
            </p:txBody>
          </p:sp>
          <p:sp>
            <p:nvSpPr>
              <p:cNvPr id="40966" name="Rectangle 6"/>
              <p:cNvSpPr>
                <a:spLocks noChangeArrowheads="1"/>
              </p:cNvSpPr>
              <p:nvPr/>
            </p:nvSpPr>
            <p:spPr bwMode="white">
              <a:xfrm>
                <a:off x="654" y="2352"/>
                <a:ext cx="4818" cy="1347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endParaRPr lang="ru-RU" sz="2400">
                  <a:latin typeface="Times New Roman" pitchFamily="18" charset="0"/>
                </a:endParaRPr>
              </a:p>
            </p:txBody>
          </p:sp>
          <p:sp>
            <p:nvSpPr>
              <p:cNvPr id="40967" name="Line 7"/>
              <p:cNvSpPr>
                <a:spLocks noChangeShapeType="1"/>
              </p:cNvSpPr>
              <p:nvPr/>
            </p:nvSpPr>
            <p:spPr bwMode="auto">
              <a:xfrm>
                <a:off x="0" y="3072"/>
                <a:ext cx="624" cy="0"/>
              </a:xfrm>
              <a:prstGeom prst="line">
                <a:avLst/>
              </a:prstGeom>
              <a:noFill/>
              <a:ln w="50800">
                <a:solidFill>
                  <a:schemeClr val="bg2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40968" name="Group 8"/>
            <p:cNvGrpSpPr>
              <a:grpSpLocks/>
            </p:cNvGrpSpPr>
            <p:nvPr userDrawn="1"/>
          </p:nvGrpSpPr>
          <p:grpSpPr bwMode="auto">
            <a:xfrm>
              <a:off x="400" y="336"/>
              <a:ext cx="5088" cy="192"/>
              <a:chOff x="400" y="336"/>
              <a:chExt cx="5088" cy="192"/>
            </a:xfrm>
          </p:grpSpPr>
          <p:sp>
            <p:nvSpPr>
              <p:cNvPr id="40969" name="Rectangle 9"/>
              <p:cNvSpPr>
                <a:spLocks noChangeArrowheads="1"/>
              </p:cNvSpPr>
              <p:nvPr/>
            </p:nvSpPr>
            <p:spPr bwMode="auto">
              <a:xfrm>
                <a:off x="3952" y="336"/>
                <a:ext cx="1536" cy="192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endParaRPr lang="ru-RU" sz="2400">
                  <a:latin typeface="Times New Roman" pitchFamily="18" charset="0"/>
                </a:endParaRPr>
              </a:p>
            </p:txBody>
          </p:sp>
          <p:sp>
            <p:nvSpPr>
              <p:cNvPr id="40970" name="Line 10"/>
              <p:cNvSpPr>
                <a:spLocks noChangeShapeType="1"/>
              </p:cNvSpPr>
              <p:nvPr/>
            </p:nvSpPr>
            <p:spPr bwMode="auto">
              <a:xfrm>
                <a:off x="400" y="432"/>
                <a:ext cx="5088" cy="0"/>
              </a:xfrm>
              <a:prstGeom prst="line">
                <a:avLst/>
              </a:prstGeom>
              <a:noFill/>
              <a:ln w="44450">
                <a:solidFill>
                  <a:schemeClr val="bg2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</p:grpSp>
      <p:sp>
        <p:nvSpPr>
          <p:cNvPr id="40971" name="Rectangle 11"/>
          <p:cNvSpPr>
            <a:spLocks noGrp="1" noChangeArrowheads="1"/>
          </p:cNvSpPr>
          <p:nvPr>
            <p:ph type="ctrTitle"/>
          </p:nvPr>
        </p:nvSpPr>
        <p:spPr>
          <a:xfrm>
            <a:off x="2057400" y="1143000"/>
            <a:ext cx="6629400" cy="22098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40972" name="Rectangle 12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962400"/>
            <a:ext cx="6858000" cy="1600200"/>
          </a:xfrm>
        </p:spPr>
        <p:txBody>
          <a:bodyPr anchor="ctr"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0973" name="Rectangle 13"/>
          <p:cNvSpPr>
            <a:spLocks noGrp="1" noChangeArrowheads="1"/>
          </p:cNvSpPr>
          <p:nvPr>
            <p:ph type="dt" sz="half" idx="2"/>
          </p:nvPr>
        </p:nvSpPr>
        <p:spPr>
          <a:xfrm>
            <a:off x="912813" y="6251575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AA1567E2-9F98-4A15-8D37-AD63DBFCB8E6}" type="datetime1">
              <a:rPr lang="ru-RU"/>
              <a:pPr/>
              <a:t>15.12.2022</a:t>
            </a:fld>
            <a:endParaRPr lang="ru-RU"/>
          </a:p>
        </p:txBody>
      </p:sp>
      <p:sp>
        <p:nvSpPr>
          <p:cNvPr id="40974" name="Rectangle 14"/>
          <p:cNvSpPr>
            <a:spLocks noGrp="1" noChangeArrowheads="1"/>
          </p:cNvSpPr>
          <p:nvPr>
            <p:ph type="ftr" sz="quarter" idx="3"/>
          </p:nvPr>
        </p:nvSpPr>
        <p:spPr>
          <a:xfrm>
            <a:off x="3354388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0975" name="Rectangle 15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BC5DB259-36FA-43D1-9377-9F4D44A4EC16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BC374B6-EE68-4ED9-9D4A-FE2B845C728E}" type="datetime1">
              <a:rPr lang="ru-RU"/>
              <a:pPr/>
              <a:t>15.12.2022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DAC4FE5-782D-4C4E-914A-43E327E320F3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43700" y="277813"/>
            <a:ext cx="1943100" cy="5853112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914400" y="277813"/>
            <a:ext cx="5676900" cy="5853112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0FEA216-1F4B-42A2-A7B9-48D5992DE7D1}" type="datetime1">
              <a:rPr lang="ru-RU"/>
              <a:pPr/>
              <a:t>15.12.2022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21CFBFB-4DAC-400F-A5D0-A5CCE5BD6F2D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C219AC8-2A43-4422-9537-F6E682647DBE}" type="datetime1">
              <a:rPr lang="ru-RU"/>
              <a:pPr/>
              <a:t>15.12.2022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3830D13-7CD2-4481-BCBE-642172C21FF8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3A31669-2F97-46AE-B89D-342ED91EB560}" type="datetime1">
              <a:rPr lang="ru-RU"/>
              <a:pPr/>
              <a:t>15.12.2022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91FA1D9-0BDA-44B4-B518-57CBB3C4AD78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914400" y="1600200"/>
            <a:ext cx="38100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876800" y="1600200"/>
            <a:ext cx="38100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BB72E7E-63D7-4FBA-91B6-4BE92C60098C}" type="datetime1">
              <a:rPr lang="ru-RU"/>
              <a:pPr/>
              <a:t>15.12.2022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8563F05-3CC2-4EDD-9715-DC6DDB95B87C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B4E44CE-B745-470A-AA78-F83BFC3C824F}" type="datetime1">
              <a:rPr lang="ru-RU"/>
              <a:pPr/>
              <a:t>15.12.2022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61CDF31-B7B5-4F7D-8D15-2A01E15E5225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D791042-1144-44B8-AFA1-DE9768C0AF3B}" type="datetime1">
              <a:rPr lang="ru-RU"/>
              <a:pPr/>
              <a:t>15.12.2022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0137467-CAF6-4A43-A9A7-A4078366C766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54565F0-D4E1-4D57-A180-D02F9E0FF6C0}" type="datetime1">
              <a:rPr lang="ru-RU"/>
              <a:pPr/>
              <a:t>15.12.2022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441F8D0-F823-483B-9038-D07947350C65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80DBA2D-6C13-4438-BC23-FD7EDEF48C4F}" type="datetime1">
              <a:rPr lang="ru-RU"/>
              <a:pPr/>
              <a:t>15.12.2022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C53A643-D761-498D-BB01-E4C4639A39C9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E81AD83-9957-491E-BE77-860F04EE1EB2}" type="datetime1">
              <a:rPr lang="ru-RU"/>
              <a:pPr/>
              <a:t>15.12.2022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E0AAAAE-B106-4088-8619-235E7E475210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938" name="Group 2"/>
          <p:cNvGrpSpPr>
            <a:grpSpLocks/>
          </p:cNvGrpSpPr>
          <p:nvPr/>
        </p:nvGrpSpPr>
        <p:grpSpPr bwMode="auto">
          <a:xfrm>
            <a:off x="0" y="0"/>
            <a:ext cx="8686800" cy="4876800"/>
            <a:chOff x="0" y="0"/>
            <a:chExt cx="5472" cy="3072"/>
          </a:xfrm>
        </p:grpSpPr>
        <p:sp>
          <p:nvSpPr>
            <p:cNvPr id="39939" name="Rectangle 3"/>
            <p:cNvSpPr>
              <a:spLocks noChangeArrowheads="1"/>
            </p:cNvSpPr>
            <p:nvPr/>
          </p:nvSpPr>
          <p:spPr bwMode="auto">
            <a:xfrm>
              <a:off x="0" y="0"/>
              <a:ext cx="384" cy="3072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ru-RU" sz="2400">
                <a:latin typeface="Times New Roman" pitchFamily="18" charset="0"/>
              </a:endParaRPr>
            </a:p>
          </p:txBody>
        </p:sp>
        <p:grpSp>
          <p:nvGrpSpPr>
            <p:cNvPr id="39940" name="Group 4"/>
            <p:cNvGrpSpPr>
              <a:grpSpLocks/>
            </p:cNvGrpSpPr>
            <p:nvPr/>
          </p:nvGrpSpPr>
          <p:grpSpPr bwMode="auto">
            <a:xfrm>
              <a:off x="240" y="893"/>
              <a:ext cx="5232" cy="115"/>
              <a:chOff x="240" y="893"/>
              <a:chExt cx="5232" cy="115"/>
            </a:xfrm>
          </p:grpSpPr>
          <p:sp>
            <p:nvSpPr>
              <p:cNvPr id="39941" name="Rectangle 5"/>
              <p:cNvSpPr>
                <a:spLocks noChangeArrowheads="1"/>
              </p:cNvSpPr>
              <p:nvPr/>
            </p:nvSpPr>
            <p:spPr bwMode="auto">
              <a:xfrm>
                <a:off x="4320" y="893"/>
                <a:ext cx="1152" cy="115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endParaRPr lang="ru-RU" sz="2400">
                  <a:latin typeface="Times New Roman" pitchFamily="18" charset="0"/>
                </a:endParaRPr>
              </a:p>
            </p:txBody>
          </p:sp>
          <p:sp>
            <p:nvSpPr>
              <p:cNvPr id="39942" name="Line 6"/>
              <p:cNvSpPr>
                <a:spLocks noChangeShapeType="1"/>
              </p:cNvSpPr>
              <p:nvPr/>
            </p:nvSpPr>
            <p:spPr bwMode="auto">
              <a:xfrm>
                <a:off x="240" y="941"/>
                <a:ext cx="5232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</p:grpSp>
      <p:sp>
        <p:nvSpPr>
          <p:cNvPr id="39943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277813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39944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600200"/>
            <a:ext cx="77724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39945" name="Rectangle 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51575"/>
            <a:ext cx="1981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/>
            </a:lvl1pPr>
          </a:lstStyle>
          <a:p>
            <a:fld id="{8CD35629-1597-46CE-BC26-02E10657D3CB}" type="datetime1">
              <a:rPr lang="ru-RU"/>
              <a:pPr/>
              <a:t>15.12.2022</a:t>
            </a:fld>
            <a:endParaRPr lang="ru-RU"/>
          </a:p>
        </p:txBody>
      </p:sp>
      <p:sp>
        <p:nvSpPr>
          <p:cNvPr id="39946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352800" y="62484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/>
            </a:lvl1pPr>
          </a:lstStyle>
          <a:p>
            <a:endParaRPr lang="ru-RU"/>
          </a:p>
        </p:txBody>
      </p:sp>
      <p:sp>
        <p:nvSpPr>
          <p:cNvPr id="39947" name="Rectangle 1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81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/>
            </a:lvl1pPr>
          </a:lstStyle>
          <a:p>
            <a:fld id="{5548FE3A-0667-4BEC-9D15-60BDC6345BC3}" type="slidenum">
              <a:rPr lang="ru-RU"/>
              <a:pPr/>
              <a:t>‹#›</a:t>
            </a:fld>
            <a:endParaRPr lang="ru-RU"/>
          </a:p>
        </p:txBody>
      </p:sp>
      <p:sp>
        <p:nvSpPr>
          <p:cNvPr id="39948" name="Line 12"/>
          <p:cNvSpPr>
            <a:spLocks noChangeShapeType="1"/>
          </p:cNvSpPr>
          <p:nvPr/>
        </p:nvSpPr>
        <p:spPr bwMode="auto">
          <a:xfrm>
            <a:off x="0" y="4876800"/>
            <a:ext cx="609600" cy="0"/>
          </a:xfrm>
          <a:prstGeom prst="line">
            <a:avLst/>
          </a:prstGeom>
          <a:noFill/>
          <a:ln w="44450">
            <a:solidFill>
              <a:schemeClr val="bg2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n"/>
        <a:defRPr sz="26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5000"/>
        <a:buFont typeface="Wingdings" pitchFamily="2" charset="2"/>
        <a:buChar char="n"/>
        <a:defRPr sz="23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Рисунок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154613" y="-171450"/>
            <a:ext cx="3989387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38" name="TextBox 2"/>
          <p:cNvSpPr txBox="1">
            <a:spLocks noChangeArrowheads="1"/>
          </p:cNvSpPr>
          <p:nvPr/>
        </p:nvSpPr>
        <p:spPr bwMode="auto">
          <a:xfrm>
            <a:off x="827088" y="2565400"/>
            <a:ext cx="4392612" cy="2559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5400" i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Дыхательная гимнастика</a:t>
            </a:r>
          </a:p>
          <a:p>
            <a:pPr algn="ctr"/>
            <a:endParaRPr lang="ru-RU" sz="5400" i="1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noFill/>
          <a:ln/>
        </p:spPr>
        <p:txBody>
          <a:bodyPr rtlCol="0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F82B3C19-7046-494B-9A31-B039EA78C2DB}" type="slidenum">
              <a:rPr lang="ru-RU"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1</a:t>
            </a:fld>
            <a:endParaRPr lang="ru-RU" sz="120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14340" name="Прямоугольник 3"/>
          <p:cNvSpPr>
            <a:spLocks noChangeArrowheads="1"/>
          </p:cNvSpPr>
          <p:nvPr/>
        </p:nvSpPr>
        <p:spPr bwMode="auto">
          <a:xfrm>
            <a:off x="611188" y="765175"/>
            <a:ext cx="4608512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60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Картотека</a:t>
            </a:r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noFill/>
          <a:ln/>
        </p:spPr>
        <p:txBody>
          <a:bodyPr rtlCol="0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8DDBA161-C205-435D-A1BF-75D31C0BB24F}" type="slidenum">
              <a:rPr lang="ru-RU"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10</a:t>
            </a:fld>
            <a:endParaRPr lang="ru-RU" sz="120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23554" name="Прямоугольник 3"/>
          <p:cNvSpPr>
            <a:spLocks noChangeArrowheads="1"/>
          </p:cNvSpPr>
          <p:nvPr/>
        </p:nvSpPr>
        <p:spPr bwMode="auto">
          <a:xfrm>
            <a:off x="179388" y="260350"/>
            <a:ext cx="5329237" cy="2678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>
                <a:solidFill>
                  <a:srgbClr val="C00000"/>
                </a:solidFill>
                <a:latin typeface="Calibri" pitchFamily="34" charset="0"/>
              </a:rPr>
              <a:t>На улице холодно, мы съежились, замерзли (присели на пол, подтянули и обхватили колени, опустили голову, мышцы напряжены). Звенит волшебный колокольчик, снова лето, жарко, мы на пляже (лежим на спине, все мышцы расслаблены).</a:t>
            </a:r>
          </a:p>
        </p:txBody>
      </p:sp>
      <p:pic>
        <p:nvPicPr>
          <p:cNvPr id="6" name="Рисунок 5" descr="hello_html_m4f0b9c65.jpg"/>
          <p:cNvPicPr/>
          <p:nvPr/>
        </p:nvPicPr>
        <p:blipFill>
          <a:blip r:embed="rId2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5652120" y="476672"/>
            <a:ext cx="3240360" cy="2067328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</p:pic>
      <p:sp>
        <p:nvSpPr>
          <p:cNvPr id="23556" name="Прямоугольник 4"/>
          <p:cNvSpPr>
            <a:spLocks noChangeArrowheads="1"/>
          </p:cNvSpPr>
          <p:nvPr/>
        </p:nvSpPr>
        <p:spPr bwMode="auto">
          <a:xfrm>
            <a:off x="2916238" y="3284538"/>
            <a:ext cx="6083300" cy="3416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>
                <a:solidFill>
                  <a:srgbClr val="C00000"/>
                </a:solidFill>
                <a:latin typeface="Calibri" pitchFamily="34" charset="0"/>
              </a:rPr>
              <a:t>Мы идем большими шагами. Попадаем на кочки. Оступиться с кочек нельзя, промочим в лужах ноги. Дошли до солнечной полянки, легли, расслабились, загораем. Потом встали и идем обратно (вновь мышечное напряжение). Пришли домой, устали, сели на стульчики и расслабились. Хлоп! Вот мы и снова дети в группе, на стульчиках красиво сидим.</a:t>
            </a:r>
          </a:p>
        </p:txBody>
      </p:sp>
      <p:pic>
        <p:nvPicPr>
          <p:cNvPr id="8" name="Рисунок 7" descr="hello_html_m243f7301.png"/>
          <p:cNvPicPr/>
          <p:nvPr/>
        </p:nvPicPr>
        <p:blipFill>
          <a:blip r:embed="rId3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109103" y="3736613"/>
            <a:ext cx="2709233" cy="2513062"/>
          </a:xfrm>
          <a:prstGeom prst="rect">
            <a:avLst/>
          </a:prstGeom>
          <a:noFill/>
          <a:ln>
            <a:noFill/>
          </a:ln>
          <a:effectLst>
            <a:softEdge rad="317500"/>
          </a:effec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noFill/>
          <a:ln/>
        </p:spPr>
        <p:txBody>
          <a:bodyPr rtlCol="0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19499F8F-032F-4AA2-8A0A-517926EB60EE}" type="slidenum">
              <a:rPr lang="ru-RU"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2</a:t>
            </a:fld>
            <a:endParaRPr lang="ru-RU" sz="120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15362" name="Прямоугольник 1"/>
          <p:cNvSpPr>
            <a:spLocks noChangeArrowheads="1"/>
          </p:cNvSpPr>
          <p:nvPr/>
        </p:nvSpPr>
        <p:spPr bwMode="auto">
          <a:xfrm>
            <a:off x="107950" y="428625"/>
            <a:ext cx="6264275" cy="2862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 i="1" u="sng">
                <a:solidFill>
                  <a:srgbClr val="C00000"/>
                </a:solidFill>
                <a:latin typeface="Calibri" pitchFamily="34" charset="0"/>
              </a:rPr>
              <a:t>Воздушный шарик</a:t>
            </a:r>
            <a:endParaRPr lang="ru-RU" u="sng">
              <a:solidFill>
                <a:srgbClr val="C00000"/>
              </a:solidFill>
              <a:latin typeface="Calibri" pitchFamily="34" charset="0"/>
            </a:endParaRPr>
          </a:p>
          <a:p>
            <a:r>
              <a:rPr lang="ru-RU" i="1">
                <a:solidFill>
                  <a:srgbClr val="C00000"/>
                </a:solidFill>
                <a:latin typeface="Calibri" pitchFamily="34" charset="0"/>
              </a:rPr>
              <a:t>Ребенок должен лечь на коврик на спину и положить руки на живот. Просим его представить, что у него вместо животика – воздушный шарик. Теперь на вдохе медленно надуваем шарик-животик, задерживаем дыхание, и потом шарик сдуваем – медленно выдыхаем воздух. Вдох ребенок должен делать через нос, а выдох через рот. Можно для наглядности положить на живот небольшую мягкую игрушку и наблюдать, как она поднимается и опускается при дыхании.</a:t>
            </a:r>
            <a:endParaRPr lang="ru-RU">
              <a:solidFill>
                <a:srgbClr val="C00000"/>
              </a:solidFill>
              <a:latin typeface="Calibri" pitchFamily="34" charset="0"/>
            </a:endParaRPr>
          </a:p>
        </p:txBody>
      </p:sp>
      <p:pic>
        <p:nvPicPr>
          <p:cNvPr id="15363" name="Рисунок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91250" y="679450"/>
            <a:ext cx="2952750" cy="2359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4" name="Прямоугольник 4"/>
          <p:cNvSpPr>
            <a:spLocks noChangeArrowheads="1"/>
          </p:cNvSpPr>
          <p:nvPr/>
        </p:nvSpPr>
        <p:spPr bwMode="auto">
          <a:xfrm>
            <a:off x="3851275" y="4454525"/>
            <a:ext cx="4572000" cy="203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 i="1" u="sng">
                <a:solidFill>
                  <a:srgbClr val="C00000"/>
                </a:solidFill>
                <a:latin typeface="Calibri" pitchFamily="34" charset="0"/>
              </a:rPr>
              <a:t>Волна</a:t>
            </a:r>
            <a:endParaRPr lang="ru-RU" u="sng">
              <a:solidFill>
                <a:srgbClr val="C00000"/>
              </a:solidFill>
              <a:latin typeface="Calibri" pitchFamily="34" charset="0"/>
            </a:endParaRPr>
          </a:p>
          <a:p>
            <a:r>
              <a:rPr lang="ru-RU" i="1">
                <a:solidFill>
                  <a:srgbClr val="C00000"/>
                </a:solidFill>
                <a:latin typeface="Calibri" pitchFamily="34" charset="0"/>
              </a:rPr>
              <a:t>Ребенок лежит на полу, ноги вместе, руки по швам. На вдохе руки поднимаются вверх над головой, касаются пола, на выдохе медленно возвращаются в исходное положение. Одновременно с выдохом ребенок говорит "Вни-и-и-з".</a:t>
            </a:r>
            <a:endParaRPr lang="ru-RU">
              <a:solidFill>
                <a:srgbClr val="C00000"/>
              </a:solidFill>
              <a:latin typeface="Calibri" pitchFamily="34" charset="0"/>
            </a:endParaRPr>
          </a:p>
        </p:txBody>
      </p:sp>
      <p:pic>
        <p:nvPicPr>
          <p:cNvPr id="15365" name="Picture 2" descr="C:\Users\home\Desktop\Waves-sea-wave-clipart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22225" y="3938588"/>
            <a:ext cx="3802063" cy="2655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noFill/>
          <a:ln/>
        </p:spPr>
        <p:txBody>
          <a:bodyPr rtlCol="0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4589E9C3-7F4E-4F46-8995-0BAFC61A6370}" type="slidenum">
              <a:rPr lang="ru-RU"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3</a:t>
            </a:fld>
            <a:endParaRPr lang="ru-RU" sz="120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16386" name="Прямоугольник 1"/>
          <p:cNvSpPr>
            <a:spLocks noChangeArrowheads="1"/>
          </p:cNvSpPr>
          <p:nvPr/>
        </p:nvSpPr>
        <p:spPr bwMode="auto">
          <a:xfrm>
            <a:off x="179388" y="333375"/>
            <a:ext cx="4572000" cy="2030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 i="1" u="sng">
                <a:solidFill>
                  <a:srgbClr val="C00000"/>
                </a:solidFill>
                <a:latin typeface="Calibri" pitchFamily="34" charset="0"/>
              </a:rPr>
              <a:t>Курочка</a:t>
            </a:r>
            <a:endParaRPr lang="ru-RU" u="sng">
              <a:solidFill>
                <a:srgbClr val="C00000"/>
              </a:solidFill>
              <a:latin typeface="Calibri" pitchFamily="34" charset="0"/>
            </a:endParaRPr>
          </a:p>
          <a:p>
            <a:r>
              <a:rPr lang="ru-RU" i="1">
                <a:solidFill>
                  <a:srgbClr val="C00000"/>
                </a:solidFill>
                <a:latin typeface="Calibri" pitchFamily="34" charset="0"/>
              </a:rPr>
              <a:t>Ребенок сидит на стуле с опущенными руками, потом делает быстрый вдох и поднимает ручки к подмышкам, ладошками вверх, изображая крылья курочки. На выдохе опускает «крылышки», поворачивая ладошки вниз.</a:t>
            </a:r>
            <a:endParaRPr lang="ru-RU">
              <a:solidFill>
                <a:srgbClr val="C00000"/>
              </a:solidFill>
              <a:latin typeface="Calibri" pitchFamily="34" charset="0"/>
            </a:endParaRPr>
          </a:p>
        </p:txBody>
      </p:sp>
      <p:sp>
        <p:nvSpPr>
          <p:cNvPr id="16387" name="Прямоугольник 3"/>
          <p:cNvSpPr>
            <a:spLocks noChangeArrowheads="1"/>
          </p:cNvSpPr>
          <p:nvPr/>
        </p:nvSpPr>
        <p:spPr bwMode="auto">
          <a:xfrm>
            <a:off x="3348038" y="4149725"/>
            <a:ext cx="5545137" cy="2030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 i="1" u="sng">
                <a:solidFill>
                  <a:srgbClr val="C00000"/>
                </a:solidFill>
                <a:latin typeface="Calibri" pitchFamily="34" charset="0"/>
              </a:rPr>
              <a:t>Хомячок</a:t>
            </a:r>
            <a:endParaRPr lang="ru-RU" u="sng">
              <a:solidFill>
                <a:srgbClr val="C00000"/>
              </a:solidFill>
              <a:latin typeface="Calibri" pitchFamily="34" charset="0"/>
            </a:endParaRPr>
          </a:p>
          <a:p>
            <a:r>
              <a:rPr lang="ru-RU" i="1">
                <a:solidFill>
                  <a:srgbClr val="C00000"/>
                </a:solidFill>
                <a:latin typeface="Calibri" pitchFamily="34" charset="0"/>
              </a:rPr>
              <a:t>Предложите малышу изобразить хомячка – надо надуть щеки и пройти так несколько шагов. После чего, повернуться и хлопнуть себя по щечкам, таки образом выпустив воздух. А потом пройти еще несколько шагов, дыша носом, как бы вынюхивая новую еду для нового наполнения щечек.</a:t>
            </a:r>
            <a:endParaRPr lang="ru-RU">
              <a:solidFill>
                <a:srgbClr val="C00000"/>
              </a:solidFill>
              <a:latin typeface="Calibri" pitchFamily="34" charset="0"/>
            </a:endParaRPr>
          </a:p>
        </p:txBody>
      </p:sp>
      <p:pic>
        <p:nvPicPr>
          <p:cNvPr id="16388" name="Picture 2" descr="C:\Users\home\Desktop\kuritsa-3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435600" y="549275"/>
            <a:ext cx="2871788" cy="312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9" name="Picture 3" descr="C:\Users\home\Desktop\hamster-clip-art-hamster-png-GwVbH6-clipart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1692275" y="2781300"/>
            <a:ext cx="5348288" cy="4011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noFill/>
          <a:ln/>
        </p:spPr>
        <p:txBody>
          <a:bodyPr rtlCol="0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F22196F7-3F31-489A-A55C-D64961836138}" type="slidenum">
              <a:rPr lang="ru-RU"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4</a:t>
            </a:fld>
            <a:endParaRPr lang="ru-RU" sz="120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17410" name="Прямоугольник 1"/>
          <p:cNvSpPr>
            <a:spLocks noChangeArrowheads="1"/>
          </p:cNvSpPr>
          <p:nvPr/>
        </p:nvSpPr>
        <p:spPr bwMode="auto">
          <a:xfrm>
            <a:off x="107950" y="260350"/>
            <a:ext cx="4572000" cy="175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 i="1" u="sng">
                <a:solidFill>
                  <a:srgbClr val="C00000"/>
                </a:solidFill>
                <a:latin typeface="Calibri" pitchFamily="34" charset="0"/>
              </a:rPr>
              <a:t>Водолаз</a:t>
            </a:r>
            <a:endParaRPr lang="ru-RU" u="sng">
              <a:solidFill>
                <a:srgbClr val="C00000"/>
              </a:solidFill>
              <a:latin typeface="Calibri" pitchFamily="34" charset="0"/>
            </a:endParaRPr>
          </a:p>
          <a:p>
            <a:r>
              <a:rPr lang="ru-RU" i="1">
                <a:solidFill>
                  <a:srgbClr val="C00000"/>
                </a:solidFill>
                <a:latin typeface="Calibri" pitchFamily="34" charset="0"/>
              </a:rPr>
              <a:t>Предложите ребенку представить, что он находятся в море и опускается под воду. Нужно сделать глубокий вдох и постараться подольше задержать дыхание.</a:t>
            </a:r>
            <a:endParaRPr lang="ru-RU">
              <a:solidFill>
                <a:srgbClr val="C00000"/>
              </a:solidFill>
              <a:latin typeface="Calibri" pitchFamily="34" charset="0"/>
            </a:endParaRPr>
          </a:p>
        </p:txBody>
      </p:sp>
      <p:sp>
        <p:nvSpPr>
          <p:cNvPr id="17411" name="Прямоугольник 3"/>
          <p:cNvSpPr>
            <a:spLocks noChangeArrowheads="1"/>
          </p:cNvSpPr>
          <p:nvPr/>
        </p:nvSpPr>
        <p:spPr bwMode="auto">
          <a:xfrm>
            <a:off x="4211638" y="2541588"/>
            <a:ext cx="4572000" cy="147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 i="1" u="sng">
                <a:solidFill>
                  <a:srgbClr val="C00000"/>
                </a:solidFill>
                <a:latin typeface="Calibri" pitchFamily="34" charset="0"/>
              </a:rPr>
              <a:t>Часики</a:t>
            </a:r>
            <a:endParaRPr lang="ru-RU" u="sng">
              <a:solidFill>
                <a:srgbClr val="C00000"/>
              </a:solidFill>
              <a:latin typeface="Calibri" pitchFamily="34" charset="0"/>
            </a:endParaRPr>
          </a:p>
          <a:p>
            <a:r>
              <a:rPr lang="ru-RU" i="1">
                <a:solidFill>
                  <a:srgbClr val="C00000"/>
                </a:solidFill>
                <a:latin typeface="Calibri" pitchFamily="34" charset="0"/>
              </a:rPr>
              <a:t>Ребенок стоит, ноги на ширине плеч, руки опущены. Попросим его изобразить часы. Размахивая прямыми руками вперед и назад, нужно произносить «тик-так».</a:t>
            </a:r>
            <a:endParaRPr lang="ru-RU">
              <a:solidFill>
                <a:srgbClr val="C00000"/>
              </a:solidFill>
              <a:latin typeface="Calibri" pitchFamily="34" charset="0"/>
            </a:endParaRPr>
          </a:p>
        </p:txBody>
      </p:sp>
      <p:sp>
        <p:nvSpPr>
          <p:cNvPr id="17412" name="Прямоугольник 4"/>
          <p:cNvSpPr>
            <a:spLocks noChangeArrowheads="1"/>
          </p:cNvSpPr>
          <p:nvPr/>
        </p:nvSpPr>
        <p:spPr bwMode="auto">
          <a:xfrm>
            <a:off x="250825" y="4652963"/>
            <a:ext cx="4572000" cy="203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 i="1" u="sng">
                <a:solidFill>
                  <a:srgbClr val="C00000"/>
                </a:solidFill>
                <a:latin typeface="Calibri" pitchFamily="34" charset="0"/>
              </a:rPr>
              <a:t>Вырасту большой</a:t>
            </a:r>
            <a:endParaRPr lang="ru-RU" u="sng">
              <a:solidFill>
                <a:srgbClr val="C00000"/>
              </a:solidFill>
              <a:latin typeface="Calibri" pitchFamily="34" charset="0"/>
            </a:endParaRPr>
          </a:p>
          <a:p>
            <a:r>
              <a:rPr lang="ru-RU" i="1">
                <a:solidFill>
                  <a:srgbClr val="C00000"/>
                </a:solidFill>
                <a:latin typeface="Calibri" pitchFamily="34" charset="0"/>
              </a:rPr>
              <a:t>Ребенок стоит прямо, ноги вместе. Нужно поднять руки в стороны и вверх, на вдохе хорошо потянуться, подняться на носки, затем опустить руки вниз, опуститься на всю ступню – выдох. На выдохе произнести «у-х-х-х»!</a:t>
            </a:r>
            <a:endParaRPr lang="ru-RU">
              <a:solidFill>
                <a:srgbClr val="C00000"/>
              </a:solidFill>
              <a:latin typeface="Calibri" pitchFamily="34" charset="0"/>
            </a:endParaRPr>
          </a:p>
        </p:txBody>
      </p:sp>
      <p:pic>
        <p:nvPicPr>
          <p:cNvPr id="17413" name="Picture 2" descr="C:\Users\home\Desktop\rTnKKXkpc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1188" y="1962150"/>
            <a:ext cx="2890837" cy="2636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4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651500" y="4149725"/>
            <a:ext cx="2295525" cy="2289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noFill/>
          <a:ln/>
        </p:spPr>
        <p:txBody>
          <a:bodyPr rtlCol="0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E7816536-5C08-423F-BFD1-9F581EA31550}" type="slidenum">
              <a:rPr lang="ru-RU"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5</a:t>
            </a:fld>
            <a:endParaRPr lang="ru-RU" sz="120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18434" name="Прямоугольник 1"/>
          <p:cNvSpPr>
            <a:spLocks noChangeArrowheads="1"/>
          </p:cNvSpPr>
          <p:nvPr/>
        </p:nvSpPr>
        <p:spPr bwMode="auto">
          <a:xfrm>
            <a:off x="250825" y="188913"/>
            <a:ext cx="7993063" cy="1754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 i="1" u="sng">
                <a:solidFill>
                  <a:srgbClr val="C00000"/>
                </a:solidFill>
                <a:latin typeface="Calibri" pitchFamily="34" charset="0"/>
              </a:rPr>
              <a:t>Паровозик</a:t>
            </a:r>
            <a:endParaRPr lang="ru-RU" u="sng">
              <a:solidFill>
                <a:srgbClr val="C00000"/>
              </a:solidFill>
              <a:latin typeface="Calibri" pitchFamily="34" charset="0"/>
            </a:endParaRPr>
          </a:p>
          <a:p>
            <a:r>
              <a:rPr lang="ru-RU" i="1">
                <a:solidFill>
                  <a:srgbClr val="C00000"/>
                </a:solidFill>
                <a:latin typeface="Calibri" pitchFamily="34" charset="0"/>
              </a:rPr>
              <a:t>Просим ребенка изобразить паровоз. Ребенок идет, делая быстрые попеременные движения руками и приговаривая: «чух-чух-чух». Потом останавливается и говорит «ту-ту-тууу».</a:t>
            </a:r>
            <a:endParaRPr lang="ru-RU">
              <a:solidFill>
                <a:srgbClr val="C00000"/>
              </a:solidFill>
              <a:latin typeface="Calibri" pitchFamily="34" charset="0"/>
            </a:endParaRPr>
          </a:p>
          <a:p>
            <a:r>
              <a:rPr lang="ru-RU" i="1">
                <a:solidFill>
                  <a:srgbClr val="C00000"/>
                </a:solidFill>
                <a:latin typeface="Calibri" pitchFamily="34" charset="0"/>
              </a:rPr>
              <a:t>Каждое упражнение выполняется 4-6 раз. Если ребенок устает, необходимо делать небольшие перерывы между упражнениями.</a:t>
            </a:r>
            <a:endParaRPr lang="ru-RU">
              <a:solidFill>
                <a:srgbClr val="C00000"/>
              </a:solidFill>
              <a:latin typeface="Calibri" pitchFamily="34" charset="0"/>
            </a:endParaRPr>
          </a:p>
        </p:txBody>
      </p:sp>
      <p:sp>
        <p:nvSpPr>
          <p:cNvPr id="18435" name="Прямоугольник 3"/>
          <p:cNvSpPr>
            <a:spLocks noChangeArrowheads="1"/>
          </p:cNvSpPr>
          <p:nvPr/>
        </p:nvSpPr>
        <p:spPr bwMode="auto">
          <a:xfrm>
            <a:off x="338138" y="4221163"/>
            <a:ext cx="8424862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 i="1" u="sng">
                <a:solidFill>
                  <a:srgbClr val="C00000"/>
                </a:solidFill>
                <a:latin typeface="Calibri" pitchFamily="34" charset="0"/>
              </a:rPr>
              <a:t>Роза и одуванчик</a:t>
            </a:r>
            <a:endParaRPr lang="ru-RU" u="sng">
              <a:solidFill>
                <a:srgbClr val="C00000"/>
              </a:solidFill>
              <a:latin typeface="Calibri" pitchFamily="34" charset="0"/>
            </a:endParaRPr>
          </a:p>
          <a:p>
            <a:r>
              <a:rPr lang="ru-RU" i="1">
                <a:solidFill>
                  <a:srgbClr val="C00000"/>
                </a:solidFill>
                <a:latin typeface="Calibri" pitchFamily="34" charset="0"/>
              </a:rPr>
              <a:t>Выполняется в положении стоя. Вначале ребенок делает глубокий вдох носом, как будто он нюхает розу, стараясь втянуть в себя весь ее аромат, затем «дует на одуванчик» - максимально выдыхает ртом.</a:t>
            </a:r>
            <a:endParaRPr lang="ru-RU">
              <a:solidFill>
                <a:srgbClr val="C00000"/>
              </a:solidFill>
              <a:latin typeface="Calibri" pitchFamily="34" charset="0"/>
            </a:endParaRPr>
          </a:p>
        </p:txBody>
      </p:sp>
      <p:pic>
        <p:nvPicPr>
          <p:cNvPr id="18436" name="Picture 2" descr="C:\Users\home\Desktop\0_c40c3_f789c3dd_orig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49338" y="1952625"/>
            <a:ext cx="7061200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7" name="Picture 3" descr="C:\Users\home\Desktop\0_114b44_71cd8770_orig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-2938469">
            <a:off x="1113631" y="4879182"/>
            <a:ext cx="2001837" cy="2241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8" name="Picture 4" descr="C:\Users\home\Desktop\18817883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667625" y="4821238"/>
            <a:ext cx="1338263" cy="178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noFill/>
          <a:ln/>
        </p:spPr>
        <p:txBody>
          <a:bodyPr rtlCol="0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1D41CE80-5EB8-4F70-8A1E-50666BC01D00}" type="slidenum">
              <a:rPr lang="ru-RU"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6</a:t>
            </a:fld>
            <a:endParaRPr lang="ru-RU" sz="120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19458" name="Прямоугольник 1"/>
          <p:cNvSpPr>
            <a:spLocks noChangeArrowheads="1"/>
          </p:cNvSpPr>
          <p:nvPr/>
        </p:nvSpPr>
        <p:spPr bwMode="auto">
          <a:xfrm>
            <a:off x="395288" y="404813"/>
            <a:ext cx="4572000" cy="1754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 i="1" u="sng">
                <a:solidFill>
                  <a:srgbClr val="C00000"/>
                </a:solidFill>
                <a:latin typeface="Calibri" pitchFamily="34" charset="0"/>
              </a:rPr>
              <a:t>Ворона</a:t>
            </a:r>
            <a:endParaRPr lang="ru-RU" u="sng">
              <a:solidFill>
                <a:srgbClr val="C00000"/>
              </a:solidFill>
              <a:latin typeface="Calibri" pitchFamily="34" charset="0"/>
            </a:endParaRPr>
          </a:p>
          <a:p>
            <a:r>
              <a:rPr lang="ru-RU" i="1">
                <a:solidFill>
                  <a:srgbClr val="C00000"/>
                </a:solidFill>
                <a:latin typeface="Calibri" pitchFamily="34" charset="0"/>
              </a:rPr>
              <a:t>Ребёнок стоит, слегка расставив ноги и опустив руки. Делает вдох разводит руки широко в стороны, как крылья, на выдохе медленно опускает руки и произносит «каррр», максимально растягивая звук «р».</a:t>
            </a:r>
            <a:endParaRPr lang="ru-RU">
              <a:solidFill>
                <a:srgbClr val="C00000"/>
              </a:solidFill>
              <a:latin typeface="Calibri" pitchFamily="34" charset="0"/>
            </a:endParaRPr>
          </a:p>
        </p:txBody>
      </p:sp>
      <p:sp>
        <p:nvSpPr>
          <p:cNvPr id="19459" name="Прямоугольник 3"/>
          <p:cNvSpPr>
            <a:spLocks noChangeArrowheads="1"/>
          </p:cNvSpPr>
          <p:nvPr/>
        </p:nvSpPr>
        <p:spPr bwMode="auto">
          <a:xfrm>
            <a:off x="4211638" y="4365625"/>
            <a:ext cx="4572000" cy="175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 i="1" u="sng">
                <a:solidFill>
                  <a:srgbClr val="C00000"/>
                </a:solidFill>
                <a:latin typeface="Calibri" pitchFamily="34" charset="0"/>
              </a:rPr>
              <a:t>Дракон</a:t>
            </a:r>
            <a:endParaRPr lang="ru-RU" u="sng">
              <a:solidFill>
                <a:srgbClr val="C00000"/>
              </a:solidFill>
              <a:latin typeface="Calibri" pitchFamily="34" charset="0"/>
            </a:endParaRPr>
          </a:p>
          <a:p>
            <a:r>
              <a:rPr lang="ru-RU" i="1">
                <a:solidFill>
                  <a:srgbClr val="C00000"/>
                </a:solidFill>
                <a:latin typeface="Calibri" pitchFamily="34" charset="0"/>
              </a:rPr>
              <a:t>Предлагаем ребенку представить себя драконом, который дышит поочередно через каждую ноздрю. Одну ноздрю ребенок зажимает пальцем, другой глубоко вдыхает и выдыхает воздух.</a:t>
            </a:r>
            <a:endParaRPr lang="ru-RU">
              <a:solidFill>
                <a:srgbClr val="C00000"/>
              </a:solidFill>
              <a:latin typeface="Calibri" pitchFamily="34" charset="0"/>
            </a:endParaRPr>
          </a:p>
        </p:txBody>
      </p:sp>
      <p:pic>
        <p:nvPicPr>
          <p:cNvPr id="19460" name="Picture 2" descr="C:\Users\home\Desktop\raven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84788" y="414338"/>
            <a:ext cx="3238500" cy="330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1" name="Picture 3" descr="C:\Users\home\Desktop\drakocsha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65113" y="3673475"/>
            <a:ext cx="3933825" cy="2933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noFill/>
          <a:ln/>
        </p:spPr>
        <p:txBody>
          <a:bodyPr rtlCol="0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0049157D-6684-4AA0-A8CA-FB99276F4C94}" type="slidenum">
              <a:rPr lang="ru-RU"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7</a:t>
            </a:fld>
            <a:endParaRPr lang="ru-RU" sz="120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20482" name="Прямоугольник 3"/>
          <p:cNvSpPr>
            <a:spLocks noChangeArrowheads="1"/>
          </p:cNvSpPr>
          <p:nvPr/>
        </p:nvSpPr>
        <p:spPr bwMode="auto">
          <a:xfrm>
            <a:off x="3419475" y="4170363"/>
            <a:ext cx="5286375" cy="230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>
                <a:solidFill>
                  <a:srgbClr val="C00000"/>
                </a:solidFill>
                <a:latin typeface="Calibri" pitchFamily="34" charset="0"/>
              </a:rPr>
              <a:t>Дети сидят. Улыбаются – все тело расслаблено, все вокруг хорошо. Но вдруг мы рассердились – брови нахмурились, руки упираются в бока кулачками, все тело напрягается. И снова все хорошо, мы улыбаемся.</a:t>
            </a:r>
          </a:p>
        </p:txBody>
      </p:sp>
      <p:pic>
        <p:nvPicPr>
          <p:cNvPr id="20483" name="Рисунок 5" descr="hello_html_32049e8c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725" y="4122738"/>
            <a:ext cx="1647825" cy="2351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1866306" y="4203641"/>
            <a:ext cx="1528316" cy="2274947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317500"/>
          </a:effectLst>
          <a:extLst>
            <a:ext uri="{909E8E84-426E-40DD-AFC4-6F175D3DCCD1}"/>
            <a:ext uri="{91240B29-F687-4F45-9708-019B960494DF}"/>
          </a:extLst>
        </p:spPr>
      </p:pic>
      <p:sp>
        <p:nvSpPr>
          <p:cNvPr id="20485" name="Прямоугольник 4"/>
          <p:cNvSpPr>
            <a:spLocks noChangeArrowheads="1"/>
          </p:cNvSpPr>
          <p:nvPr/>
        </p:nvSpPr>
        <p:spPr bwMode="auto">
          <a:xfrm>
            <a:off x="250825" y="476250"/>
            <a:ext cx="5602288" cy="2678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>
                <a:solidFill>
                  <a:srgbClr val="C00000"/>
                </a:solidFill>
                <a:latin typeface="Calibri" pitchFamily="34" charset="0"/>
              </a:rPr>
              <a:t>Дети сидят на корточках, затем медленно поднимаются (грибок растет). Выпрямились (напряжение). Вот какой красивый гриб! Затем гриб старится, медленно оседает (дети расслабленно опускаются на корточки, опускают руки, склоняют головы).</a:t>
            </a:r>
          </a:p>
        </p:txBody>
      </p:sp>
      <p:pic>
        <p:nvPicPr>
          <p:cNvPr id="20486" name="Picture 3" descr="C:\Users\home\Desktop\gribochek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300788" y="623888"/>
            <a:ext cx="2124075" cy="2154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noFill/>
          <a:ln/>
        </p:spPr>
        <p:txBody>
          <a:bodyPr rtlCol="0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AAF878D4-0B41-4FCB-B012-63423D354A29}" type="slidenum">
              <a:rPr lang="ru-RU"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8</a:t>
            </a:fld>
            <a:endParaRPr lang="ru-RU" sz="120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21506" name="Прямоугольник 1"/>
          <p:cNvSpPr>
            <a:spLocks noChangeArrowheads="1"/>
          </p:cNvSpPr>
          <p:nvPr/>
        </p:nvSpPr>
        <p:spPr bwMode="auto">
          <a:xfrm>
            <a:off x="107950" y="188913"/>
            <a:ext cx="5903913" cy="3416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>
                <a:solidFill>
                  <a:srgbClr val="C00000"/>
                </a:solidFill>
                <a:latin typeface="Calibri" pitchFamily="34" charset="0"/>
              </a:rPr>
              <a:t>Дети сидят на стульях, носки поднимаются, пятки упираются в пол, руки с силой давят на колени. Затем полное расслабление.</a:t>
            </a:r>
          </a:p>
          <a:p>
            <a:r>
              <a:rPr lang="ru-RU" sz="2400" b="1">
                <a:solidFill>
                  <a:srgbClr val="C00000"/>
                </a:solidFill>
                <a:latin typeface="Calibri" pitchFamily="34" charset="0"/>
              </a:rPr>
              <a:t>Что за странные пружинки упираются в ботинки?</a:t>
            </a:r>
            <a:endParaRPr lang="ru-RU" sz="2400">
              <a:solidFill>
                <a:srgbClr val="C00000"/>
              </a:solidFill>
              <a:latin typeface="Calibri" pitchFamily="34" charset="0"/>
            </a:endParaRPr>
          </a:p>
          <a:p>
            <a:r>
              <a:rPr lang="ru-RU" sz="2400" b="1">
                <a:solidFill>
                  <a:srgbClr val="C00000"/>
                </a:solidFill>
                <a:latin typeface="Calibri" pitchFamily="34" charset="0"/>
              </a:rPr>
              <a:t>Мы ногами их прижмем, крепче-крепче подожмем!</a:t>
            </a:r>
            <a:endParaRPr lang="ru-RU" sz="2400">
              <a:solidFill>
                <a:srgbClr val="C00000"/>
              </a:solidFill>
              <a:latin typeface="Calibri" pitchFamily="34" charset="0"/>
            </a:endParaRPr>
          </a:p>
          <a:p>
            <a:r>
              <a:rPr lang="ru-RU" sz="2400" b="1">
                <a:solidFill>
                  <a:srgbClr val="C00000"/>
                </a:solidFill>
                <a:latin typeface="Calibri" pitchFamily="34" charset="0"/>
              </a:rPr>
              <a:t>Крепко-крепко прижимаем! Нет пружинок, отдыхаем.</a:t>
            </a:r>
            <a:endParaRPr lang="ru-RU" sz="2400">
              <a:solidFill>
                <a:srgbClr val="C00000"/>
              </a:solidFill>
              <a:latin typeface="Calibri" pitchFamily="34" charset="0"/>
            </a:endParaRPr>
          </a:p>
        </p:txBody>
      </p:sp>
      <p:pic>
        <p:nvPicPr>
          <p:cNvPr id="4" name="Рисунок 3" descr="hello_html_7bade6d5.jpg"/>
          <p:cNvPicPr/>
          <p:nvPr/>
        </p:nvPicPr>
        <p:blipFill>
          <a:blip r:embed="rId2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5940152" y="404664"/>
            <a:ext cx="3089126" cy="2380241"/>
          </a:xfrm>
          <a:prstGeom prst="rect">
            <a:avLst/>
          </a:prstGeom>
          <a:noFill/>
          <a:ln>
            <a:noFill/>
          </a:ln>
          <a:effectLst>
            <a:softEdge rad="317500"/>
          </a:effectLst>
        </p:spPr>
      </p:pic>
      <p:sp>
        <p:nvSpPr>
          <p:cNvPr id="21508" name="Прямоугольник 4"/>
          <p:cNvSpPr>
            <a:spLocks noChangeArrowheads="1"/>
          </p:cNvSpPr>
          <p:nvPr/>
        </p:nvSpPr>
        <p:spPr bwMode="auto">
          <a:xfrm>
            <a:off x="2409825" y="3587750"/>
            <a:ext cx="6619875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>
                <a:solidFill>
                  <a:srgbClr val="C00000"/>
                </a:solidFill>
                <a:latin typeface="Calibri" pitchFamily="34" charset="0"/>
              </a:rPr>
              <a:t>Я – бутон (дети присели на пол, обхватили подтянутые к себе колени, опустили головы, мышцы напряжены). Светит теплое солнце, я расту (медленно поднимаются, улыбаются, расслабленно раскачивают руками). Солнце исчезло, темно, настала ночь, мои лепестки закрываются (исходное положение), и вновь всходит солнце…. и т.д.</a:t>
            </a:r>
          </a:p>
        </p:txBody>
      </p:sp>
      <p:pic>
        <p:nvPicPr>
          <p:cNvPr id="6" name="Рисунок 5" descr="hello_html_5143d9c2.jpg"/>
          <p:cNvPicPr/>
          <p:nvPr/>
        </p:nvPicPr>
        <p:blipFill>
          <a:blip r:embed="rId3" cstate="print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14988" y="4221088"/>
            <a:ext cx="2448272" cy="1890514"/>
          </a:xfrm>
          <a:prstGeom prst="rect">
            <a:avLst/>
          </a:prstGeom>
          <a:noFill/>
          <a:ln>
            <a:noFill/>
          </a:ln>
          <a:effectLst>
            <a:softEdge rad="317500"/>
          </a:effec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noFill/>
          <a:ln/>
        </p:spPr>
        <p:txBody>
          <a:bodyPr rtlCol="0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78D2B0C6-77C3-44E0-A2B8-FCFB36D80950}" type="slidenum">
              <a:rPr lang="ru-RU"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9</a:t>
            </a:fld>
            <a:endParaRPr lang="ru-RU" sz="120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22530" name="Прямоугольник 3"/>
          <p:cNvSpPr>
            <a:spLocks noChangeArrowheads="1"/>
          </p:cNvSpPr>
          <p:nvPr/>
        </p:nvSpPr>
        <p:spPr bwMode="auto">
          <a:xfrm>
            <a:off x="250825" y="115888"/>
            <a:ext cx="5834063" cy="267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>
                <a:solidFill>
                  <a:srgbClr val="C00000"/>
                </a:solidFill>
                <a:latin typeface="Calibri" pitchFamily="34" charset="0"/>
              </a:rPr>
              <a:t>Бабочка летает медленно по группе, взмахивает руками-крыльями (напряжение). По сигналу колокольчика бабочки садятся на цветок (стульчик). Руки- крылья опущены, голова опущена, тело расслаблено. Вновь звенит колокольчик, бабочки полетели и т.д.</a:t>
            </a:r>
          </a:p>
        </p:txBody>
      </p:sp>
      <p:sp>
        <p:nvSpPr>
          <p:cNvPr id="22531" name="Прямоугольник 4"/>
          <p:cNvSpPr>
            <a:spLocks noChangeArrowheads="1"/>
          </p:cNvSpPr>
          <p:nvPr/>
        </p:nvSpPr>
        <p:spPr bwMode="auto">
          <a:xfrm>
            <a:off x="2700338" y="3860800"/>
            <a:ext cx="6372225" cy="2678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>
                <a:solidFill>
                  <a:srgbClr val="C00000"/>
                </a:solidFill>
                <a:latin typeface="Calibri" pitchFamily="34" charset="0"/>
              </a:rPr>
              <a:t>Дети сидят на стульях.</a:t>
            </a:r>
          </a:p>
          <a:p>
            <a:r>
              <a:rPr lang="ru-RU" sz="2400" b="1">
                <a:solidFill>
                  <a:srgbClr val="C00000"/>
                </a:solidFill>
                <a:latin typeface="Calibri" pitchFamily="34" charset="0"/>
              </a:rPr>
              <a:t>Мы – спортсмены хоть куда, штангу вверх держать, раз – два! </a:t>
            </a:r>
            <a:r>
              <a:rPr lang="ru-RU" sz="2400">
                <a:solidFill>
                  <a:srgbClr val="C00000"/>
                </a:solidFill>
                <a:latin typeface="Calibri" pitchFamily="34" charset="0"/>
              </a:rPr>
              <a:t>(напряжение)</a:t>
            </a:r>
          </a:p>
          <a:p>
            <a:r>
              <a:rPr lang="ru-RU" sz="2400" b="1">
                <a:solidFill>
                  <a:srgbClr val="C00000"/>
                </a:solidFill>
                <a:latin typeface="Calibri" pitchFamily="34" charset="0"/>
              </a:rPr>
              <a:t>Ручки наши подустали, штангу вниз мы опускаем,</a:t>
            </a:r>
            <a:endParaRPr lang="ru-RU" sz="2400">
              <a:solidFill>
                <a:srgbClr val="C00000"/>
              </a:solidFill>
              <a:latin typeface="Calibri" pitchFamily="34" charset="0"/>
            </a:endParaRPr>
          </a:p>
          <a:p>
            <a:r>
              <a:rPr lang="ru-RU" sz="2400" b="1">
                <a:solidFill>
                  <a:srgbClr val="C00000"/>
                </a:solidFill>
                <a:latin typeface="Calibri" pitchFamily="34" charset="0"/>
              </a:rPr>
              <a:t>Сядем тихо, посидим, на спортсменов поглядим. </a:t>
            </a:r>
            <a:r>
              <a:rPr lang="ru-RU" sz="2400">
                <a:solidFill>
                  <a:srgbClr val="C00000"/>
                </a:solidFill>
                <a:latin typeface="Calibri" pitchFamily="34" charset="0"/>
              </a:rPr>
              <a:t>(расслабление)</a:t>
            </a:r>
          </a:p>
        </p:txBody>
      </p:sp>
      <p:pic>
        <p:nvPicPr>
          <p:cNvPr id="22532" name="Picture 2" descr="C:\Users\home\Desktop\89855584_large_75503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5288" y="3090863"/>
            <a:ext cx="2305050" cy="3176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3" name="Picture 3" descr="C:\Users\home\Desktop\98598979_95593046_Butterfly_Vector_2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808663" y="260350"/>
            <a:ext cx="3249612" cy="3402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782d47a9c9bcd8c4f2f5c7f1a60cb2678ef1e"/>
</p:tagLst>
</file>

<file path=ppt/theme/theme1.xml><?xml version="1.0" encoding="utf-8"?>
<a:theme xmlns:a="http://schemas.openxmlformats.org/drawingml/2006/main" name="Слои">
  <a:themeElements>
    <a:clrScheme name="Слои 6">
      <a:dk1>
        <a:srgbClr val="000000"/>
      </a:dk1>
      <a:lt1>
        <a:srgbClr val="FFFFE1"/>
      </a:lt1>
      <a:dk2>
        <a:srgbClr val="330033"/>
      </a:dk2>
      <a:lt2>
        <a:srgbClr val="330033"/>
      </a:lt2>
      <a:accent1>
        <a:srgbClr val="CCCC99"/>
      </a:accent1>
      <a:accent2>
        <a:srgbClr val="FF0000"/>
      </a:accent2>
      <a:accent3>
        <a:srgbClr val="FFFFEE"/>
      </a:accent3>
      <a:accent4>
        <a:srgbClr val="000000"/>
      </a:accent4>
      <a:accent5>
        <a:srgbClr val="E2E2CA"/>
      </a:accent5>
      <a:accent6>
        <a:srgbClr val="E70000"/>
      </a:accent6>
      <a:hlink>
        <a:srgbClr val="990033"/>
      </a:hlink>
      <a:folHlink>
        <a:srgbClr val="B2B2B2"/>
      </a:folHlink>
    </a:clrScheme>
    <a:fontScheme name="Слои">
      <a:majorFont>
        <a:latin typeface="Times New Roman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Слои 1">
        <a:dk1>
          <a:srgbClr val="993300"/>
        </a:dk1>
        <a:lt1>
          <a:srgbClr val="CCCCCC"/>
        </a:lt1>
        <a:dk2>
          <a:srgbClr val="000000"/>
        </a:dk2>
        <a:lt2>
          <a:srgbClr val="FFFFFF"/>
        </a:lt2>
        <a:accent1>
          <a:srgbClr val="576F2B"/>
        </a:accent1>
        <a:accent2>
          <a:srgbClr val="666699"/>
        </a:accent2>
        <a:accent3>
          <a:srgbClr val="AAAAAA"/>
        </a:accent3>
        <a:accent4>
          <a:srgbClr val="AEAEAE"/>
        </a:accent4>
        <a:accent5>
          <a:srgbClr val="B4BBAC"/>
        </a:accent5>
        <a:accent6>
          <a:srgbClr val="5C5C8A"/>
        </a:accent6>
        <a:hlink>
          <a:srgbClr val="9933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лои 2">
        <a:dk1>
          <a:srgbClr val="993300"/>
        </a:dk1>
        <a:lt1>
          <a:srgbClr val="CCCCCC"/>
        </a:lt1>
        <a:dk2>
          <a:srgbClr val="330000"/>
        </a:dk2>
        <a:lt2>
          <a:srgbClr val="FFFFFF"/>
        </a:lt2>
        <a:accent1>
          <a:srgbClr val="996633"/>
        </a:accent1>
        <a:accent2>
          <a:srgbClr val="FF0000"/>
        </a:accent2>
        <a:accent3>
          <a:srgbClr val="ADAAAA"/>
        </a:accent3>
        <a:accent4>
          <a:srgbClr val="AEAEAE"/>
        </a:accent4>
        <a:accent5>
          <a:srgbClr val="CAB8AD"/>
        </a:accent5>
        <a:accent6>
          <a:srgbClr val="E70000"/>
        </a:accent6>
        <a:hlink>
          <a:srgbClr val="FF3300"/>
        </a:hlink>
        <a:folHlink>
          <a:srgbClr val="CC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лои 3">
        <a:dk1>
          <a:srgbClr val="79788A"/>
        </a:dk1>
        <a:lt1>
          <a:srgbClr val="FFFFFF"/>
        </a:lt1>
        <a:dk2>
          <a:srgbClr val="21203C"/>
        </a:dk2>
        <a:lt2>
          <a:srgbClr val="FFFFCC"/>
        </a:lt2>
        <a:accent1>
          <a:srgbClr val="476077"/>
        </a:accent1>
        <a:accent2>
          <a:srgbClr val="676C5A"/>
        </a:accent2>
        <a:accent3>
          <a:srgbClr val="ABABAF"/>
        </a:accent3>
        <a:accent4>
          <a:srgbClr val="DADADA"/>
        </a:accent4>
        <a:accent5>
          <a:srgbClr val="B1B6BD"/>
        </a:accent5>
        <a:accent6>
          <a:srgbClr val="5D6151"/>
        </a:accent6>
        <a:hlink>
          <a:srgbClr val="666699"/>
        </a:hlink>
        <a:folHlink>
          <a:srgbClr val="8CB0A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лои 4">
        <a:dk1>
          <a:srgbClr val="455B41"/>
        </a:dk1>
        <a:lt1>
          <a:srgbClr val="FFFFCC"/>
        </a:lt1>
        <a:dk2>
          <a:srgbClr val="79A994"/>
        </a:dk2>
        <a:lt2>
          <a:srgbClr val="FFFFCC"/>
        </a:lt2>
        <a:accent1>
          <a:srgbClr val="517087"/>
        </a:accent1>
        <a:accent2>
          <a:srgbClr val="666699"/>
        </a:accent2>
        <a:accent3>
          <a:srgbClr val="BED1C8"/>
        </a:accent3>
        <a:accent4>
          <a:srgbClr val="DADAAE"/>
        </a:accent4>
        <a:accent5>
          <a:srgbClr val="B3BBC3"/>
        </a:accent5>
        <a:accent6>
          <a:srgbClr val="5C5C8A"/>
        </a:accent6>
        <a:hlink>
          <a:srgbClr val="993300"/>
        </a:hlink>
        <a:folHlink>
          <a:srgbClr val="A4AF6B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лои 5">
        <a:dk1>
          <a:srgbClr val="330000"/>
        </a:dk1>
        <a:lt1>
          <a:srgbClr val="FF9900"/>
        </a:lt1>
        <a:dk2>
          <a:srgbClr val="FFFFFF"/>
        </a:dk2>
        <a:lt2>
          <a:srgbClr val="8B3111"/>
        </a:lt2>
        <a:accent1>
          <a:srgbClr val="DD6D07"/>
        </a:accent1>
        <a:accent2>
          <a:srgbClr val="CC9900"/>
        </a:accent2>
        <a:accent3>
          <a:srgbClr val="FFCAAA"/>
        </a:accent3>
        <a:accent4>
          <a:srgbClr val="2A0000"/>
        </a:accent4>
        <a:accent5>
          <a:srgbClr val="EBBAAA"/>
        </a:accent5>
        <a:accent6>
          <a:srgbClr val="B98A00"/>
        </a:accent6>
        <a:hlink>
          <a:srgbClr val="CC3300"/>
        </a:hlink>
        <a:folHlink>
          <a:srgbClr val="CC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лои 6">
        <a:dk1>
          <a:srgbClr val="000000"/>
        </a:dk1>
        <a:lt1>
          <a:srgbClr val="FFFFE1"/>
        </a:lt1>
        <a:dk2>
          <a:srgbClr val="330033"/>
        </a:dk2>
        <a:lt2>
          <a:srgbClr val="330033"/>
        </a:lt2>
        <a:accent1>
          <a:srgbClr val="CCCC99"/>
        </a:accent1>
        <a:accent2>
          <a:srgbClr val="FF0000"/>
        </a:accent2>
        <a:accent3>
          <a:srgbClr val="FFFFEE"/>
        </a:accent3>
        <a:accent4>
          <a:srgbClr val="000000"/>
        </a:accent4>
        <a:accent5>
          <a:srgbClr val="E2E2CA"/>
        </a:accent5>
        <a:accent6>
          <a:srgbClr val="E70000"/>
        </a:accent6>
        <a:hlink>
          <a:srgbClr val="990033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лои 7">
        <a:dk1>
          <a:srgbClr val="000000"/>
        </a:dk1>
        <a:lt1>
          <a:srgbClr val="FFFFFF"/>
        </a:lt1>
        <a:dk2>
          <a:srgbClr val="000000"/>
        </a:dk2>
        <a:lt2>
          <a:srgbClr val="891411"/>
        </a:lt2>
        <a:accent1>
          <a:srgbClr val="4F917E"/>
        </a:accent1>
        <a:accent2>
          <a:srgbClr val="CC9900"/>
        </a:accent2>
        <a:accent3>
          <a:srgbClr val="FFFFFF"/>
        </a:accent3>
        <a:accent4>
          <a:srgbClr val="000000"/>
        </a:accent4>
        <a:accent5>
          <a:srgbClr val="B2C7C0"/>
        </a:accent5>
        <a:accent6>
          <a:srgbClr val="B98A00"/>
        </a:accent6>
        <a:hlink>
          <a:srgbClr val="5A84D8"/>
        </a:hlink>
        <a:folHlink>
          <a:srgbClr val="A0C6B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лои 8">
        <a:dk1>
          <a:srgbClr val="000000"/>
        </a:dk1>
        <a:lt1>
          <a:srgbClr val="FFFFFF"/>
        </a:lt1>
        <a:dk2>
          <a:srgbClr val="CC0000"/>
        </a:dk2>
        <a:lt2>
          <a:srgbClr val="999966"/>
        </a:lt2>
        <a:accent1>
          <a:srgbClr val="CCCCCC"/>
        </a:accent1>
        <a:accent2>
          <a:srgbClr val="CCCC6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B9B95C"/>
        </a:accent6>
        <a:hlink>
          <a:srgbClr val="666699"/>
        </a:hlink>
        <a:folHlink>
          <a:srgbClr val="CCCC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лои 9">
        <a:dk1>
          <a:srgbClr val="000000"/>
        </a:dk1>
        <a:lt1>
          <a:srgbClr val="FFFFFF"/>
        </a:lt1>
        <a:dk2>
          <a:srgbClr val="FF0000"/>
        </a:dk2>
        <a:lt2>
          <a:srgbClr val="009999"/>
        </a:lt2>
        <a:accent1>
          <a:srgbClr val="C7B505"/>
        </a:accent1>
        <a:accent2>
          <a:srgbClr val="FFFF66"/>
        </a:accent2>
        <a:accent3>
          <a:srgbClr val="FFFFFF"/>
        </a:accent3>
        <a:accent4>
          <a:srgbClr val="000000"/>
        </a:accent4>
        <a:accent5>
          <a:srgbClr val="E0D7AA"/>
        </a:accent5>
        <a:accent6>
          <a:srgbClr val="E7E75C"/>
        </a:accent6>
        <a:hlink>
          <a:srgbClr val="5A84D8"/>
        </a:hlink>
        <a:folHlink>
          <a:srgbClr val="A0C6B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лои 10">
        <a:dk1>
          <a:srgbClr val="000000"/>
        </a:dk1>
        <a:lt1>
          <a:srgbClr val="FFFFFF"/>
        </a:lt1>
        <a:dk2>
          <a:srgbClr val="660033"/>
        </a:dk2>
        <a:lt2>
          <a:srgbClr val="666699"/>
        </a:lt2>
        <a:accent1>
          <a:srgbClr val="95A3D1"/>
        </a:accent1>
        <a:accent2>
          <a:srgbClr val="FFFF66"/>
        </a:accent2>
        <a:accent3>
          <a:srgbClr val="FFFFFF"/>
        </a:accent3>
        <a:accent4>
          <a:srgbClr val="000000"/>
        </a:accent4>
        <a:accent5>
          <a:srgbClr val="C8CEE5"/>
        </a:accent5>
        <a:accent6>
          <a:srgbClr val="E7E75C"/>
        </a:accent6>
        <a:hlink>
          <a:srgbClr val="5A84D8"/>
        </a:hlink>
        <a:folHlink>
          <a:srgbClr val="CCCC9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Layers</Template>
  <TotalTime>89</TotalTime>
  <Words>657</Words>
  <Application>Microsoft Office PowerPoint</Application>
  <PresentationFormat>Экран (4:3)</PresentationFormat>
  <Paragraphs>49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Шаблон оформления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5" baseType="lpstr">
      <vt:lpstr>Calibri</vt:lpstr>
      <vt:lpstr>Arial</vt:lpstr>
      <vt:lpstr>Times New Roman</vt:lpstr>
      <vt:lpstr>Wingdings</vt:lpstr>
      <vt:lpstr>Слои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Microsoft Office</cp:lastModifiedBy>
  <cp:revision>15</cp:revision>
  <dcterms:created xsi:type="dcterms:W3CDTF">2015-03-05T13:12:10Z</dcterms:created>
  <dcterms:modified xsi:type="dcterms:W3CDTF">2022-12-15T07:10:48Z</dcterms:modified>
</cp:coreProperties>
</file>