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70" r:id="rId3"/>
    <p:sldId id="273" r:id="rId4"/>
    <p:sldId id="271" r:id="rId5"/>
    <p:sldId id="272" r:id="rId6"/>
    <p:sldId id="274" r:id="rId7"/>
    <p:sldId id="263" r:id="rId8"/>
    <p:sldId id="269" r:id="rId9"/>
    <p:sldId id="267" r:id="rId10"/>
    <p:sldId id="266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A3E2EB"/>
    <a:srgbClr val="6ABAD0"/>
    <a:srgbClr val="473F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19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009A8C0-0281-4BA9-933A-22C426ACFEBF}" type="datetimeFigureOut">
              <a:rPr lang="ru-RU"/>
              <a:pPr>
                <a:defRPr/>
              </a:pPr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B51A6F2-B5A5-4D6A-95C2-D41170FA8D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409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40964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40965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0966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0967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0968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40969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40970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097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A1567E2-9F98-4A15-8D37-AD63DBFCB8E6}" type="datetime1">
              <a:rPr lang="ru-RU"/>
              <a:pPr/>
              <a:t>15.12.2022</a:t>
            </a:fld>
            <a:endParaRPr lang="ru-RU"/>
          </a:p>
        </p:txBody>
      </p:sp>
      <p:sp>
        <p:nvSpPr>
          <p:cNvPr id="40974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097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C5DB259-36FA-43D1-9377-9F4D44A4EC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C374B6-EE68-4ED9-9D4A-FE2B845C728E}" type="datetime1">
              <a:rPr lang="ru-RU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C4FE5-782D-4C4E-914A-43E327E320F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0FEA216-1F4B-42A2-A7B9-48D5992DE7D1}" type="datetime1">
              <a:rPr lang="ru-RU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1CFBFB-4DAC-400F-A5D0-A5CCE5BD6F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219AC8-2A43-4422-9537-F6E682647DBE}" type="datetime1">
              <a:rPr lang="ru-RU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30D13-7CD2-4481-BCBE-642172C21FF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A31669-2F97-46AE-B89D-342ED91EB560}" type="datetime1">
              <a:rPr lang="ru-RU"/>
              <a:pPr/>
              <a:t>15.12.2022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FA1D9-0BDA-44B4-B518-57CBB3C4AD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72E7E-63D7-4FBA-91B6-4BE92C60098C}" type="datetime1">
              <a:rPr lang="ru-RU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563F05-3CC2-4EDD-9715-DC6DDB95B87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4E44CE-B745-470A-AA78-F83BFC3C824F}" type="datetime1">
              <a:rPr lang="ru-RU"/>
              <a:pPr/>
              <a:t>15.12.2022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CDF31-B7B5-4F7D-8D15-2A01E15E52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791042-1144-44B8-AFA1-DE9768C0AF3B}" type="datetime1">
              <a:rPr lang="ru-RU"/>
              <a:pPr/>
              <a:t>15.12.2022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37467-CAF6-4A43-A9A7-A4078366C7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4565F0-D4E1-4D57-A180-D02F9E0FF6C0}" type="datetime1">
              <a:rPr lang="ru-RU"/>
              <a:pPr/>
              <a:t>15.12.2022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1F8D0-F823-483B-9038-D07947350C6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0DBA2D-6C13-4438-BC23-FD7EDEF48C4F}" type="datetime1">
              <a:rPr lang="ru-RU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53A643-D761-498D-BB01-E4C4639A39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81AD83-9957-491E-BE77-860F04EE1EB2}" type="datetime1">
              <a:rPr lang="ru-RU"/>
              <a:pPr/>
              <a:t>15.12.2022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AAAAE-B106-4088-8619-235E7E4752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3994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3994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3994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3994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8CD35629-1597-46CE-BC26-02E10657D3CB}" type="datetime1">
              <a:rPr lang="ru-RU"/>
              <a:pPr/>
              <a:t>15.12.2022</a:t>
            </a:fld>
            <a:endParaRPr lang="ru-RU"/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3994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5548FE3A-0667-4BEC-9D15-60BDC6345BC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4613" y="-171450"/>
            <a:ext cx="39893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827088" y="2565400"/>
            <a:ext cx="4392612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</a:p>
          <a:p>
            <a:pPr algn="ctr"/>
            <a:endParaRPr lang="ru-RU" sz="5400" i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82B3C19-7046-494B-9A31-B039EA78C2DB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611188" y="765175"/>
            <a:ext cx="46085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Картотека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DDBA161-C205-435D-A1BF-75D31C0BB24F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179388" y="260350"/>
            <a:ext cx="532923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На улице холодно, мы съежились, замерзли (присели на пол, подтянули и обхватили колени, опустили голову, мышцы напряжены). Звенит волшебный колокольчик, снова лето, жарко, мы на пляже (лежим на спине, все мышцы расслаблены).</a:t>
            </a:r>
          </a:p>
        </p:txBody>
      </p:sp>
      <p:pic>
        <p:nvPicPr>
          <p:cNvPr id="6" name="Рисунок 5" descr="hello_html_m4f0b9c65.jpg"/>
          <p:cNvPicPr/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652120" y="476672"/>
            <a:ext cx="3240360" cy="206732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2916238" y="3284538"/>
            <a:ext cx="60833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Мы идем большими шагами. Попадаем на кочки. Оступиться с кочек нельзя, промочим в лужах ноги. Дошли до солнечной полянки, легли, расслабились, загораем. Потом встали и идем обратно (вновь мышечное напряжение). Пришли домой, устали, сели на стульчики и расслабились. Хлоп! Вот мы и снова дети в группе, на стульчиках красиво сидим.</a:t>
            </a:r>
          </a:p>
        </p:txBody>
      </p:sp>
      <p:pic>
        <p:nvPicPr>
          <p:cNvPr id="8" name="Рисунок 7" descr="hello_html_m243f7301.png"/>
          <p:cNvPicPr/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09103" y="3736613"/>
            <a:ext cx="2709233" cy="251306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9499F8F-032F-4AA2-8A0A-517926EB60EE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107950" y="428625"/>
            <a:ext cx="62642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u="sng">
                <a:solidFill>
                  <a:srgbClr val="C00000"/>
                </a:solidFill>
                <a:latin typeface="Calibri" pitchFamily="34" charset="0"/>
              </a:rPr>
              <a:t>Воздушный шарик</a:t>
            </a:r>
            <a:endParaRPr lang="ru-RU" u="sng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i="1">
                <a:solidFill>
                  <a:srgbClr val="C00000"/>
                </a:solidFill>
                <a:latin typeface="Calibri" pitchFamily="34" charset="0"/>
              </a:rPr>
              <a:t>Ребенок должен лечь на коврик на спину и положить руки на живот. Просим его представить, что у него вместо животика – воздушный шарик. Теперь на вдохе медленно надуваем шарик-животик, задерживаем дыхание, и потом шарик сдуваем – медленно выдыхаем воздух. Вдох ребенок должен делать через нос, а выдох через рот. Можно для наглядности положить на живот небольшую мягкую игрушку и наблюдать, как она поднимается и опускается при дыхании.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536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250" y="679450"/>
            <a:ext cx="29527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4"/>
          <p:cNvSpPr>
            <a:spLocks noChangeArrowheads="1"/>
          </p:cNvSpPr>
          <p:nvPr/>
        </p:nvSpPr>
        <p:spPr bwMode="auto">
          <a:xfrm>
            <a:off x="3851275" y="4454525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u="sng">
                <a:solidFill>
                  <a:srgbClr val="C00000"/>
                </a:solidFill>
                <a:latin typeface="Calibri" pitchFamily="34" charset="0"/>
              </a:rPr>
              <a:t>Волна</a:t>
            </a:r>
            <a:endParaRPr lang="ru-RU" u="sng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i="1">
                <a:solidFill>
                  <a:srgbClr val="C00000"/>
                </a:solidFill>
                <a:latin typeface="Calibri" pitchFamily="34" charset="0"/>
              </a:rPr>
              <a:t>Ребенок лежит на полу, ноги вместе, руки по швам. На вдохе руки поднимаются вверх над головой, касаются пола, на выдохе медленно возвращаются в исходное положение. Одновременно с выдохом ребенок говорит "Вни-и-и-з".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5365" name="Picture 2" descr="C:\Users\home\Desktop\Waves-sea-wave-clipa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2225" y="3938588"/>
            <a:ext cx="3802063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589E9C3-7F4E-4F46-8995-0BAFC61A637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179388" y="333375"/>
            <a:ext cx="4572000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u="sng">
                <a:solidFill>
                  <a:srgbClr val="C00000"/>
                </a:solidFill>
                <a:latin typeface="Calibri" pitchFamily="34" charset="0"/>
              </a:rPr>
              <a:t>Курочка</a:t>
            </a:r>
            <a:endParaRPr lang="ru-RU" u="sng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i="1">
                <a:solidFill>
                  <a:srgbClr val="C00000"/>
                </a:solidFill>
                <a:latin typeface="Calibri" pitchFamily="34" charset="0"/>
              </a:rPr>
              <a:t>Ребенок сидит на стуле с опущенными руками, потом делает быстрый вдох и поднимает ручки к подмышкам, ладошками вверх, изображая крылья курочки. На выдохе опускает «крылышки», поворачивая ладошки вниз.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3348038" y="4149725"/>
            <a:ext cx="5545137" cy="203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u="sng">
                <a:solidFill>
                  <a:srgbClr val="C00000"/>
                </a:solidFill>
                <a:latin typeface="Calibri" pitchFamily="34" charset="0"/>
              </a:rPr>
              <a:t>Хомячок</a:t>
            </a:r>
            <a:endParaRPr lang="ru-RU" u="sng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i="1">
                <a:solidFill>
                  <a:srgbClr val="C00000"/>
                </a:solidFill>
                <a:latin typeface="Calibri" pitchFamily="34" charset="0"/>
              </a:rPr>
              <a:t>Предложите малышу изобразить хомячка – надо надуть щеки и пройти так несколько шагов. После чего, повернуться и хлопнуть себя по щечкам, таки образом выпустив воздух. А потом пройти еще несколько шагов, дыша носом, как бы вынюхивая новую еду для нового наполнения щечек.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6388" name="Picture 2" descr="C:\Users\home\Desktop\kuritsa-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549275"/>
            <a:ext cx="2871788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:\Users\home\Desktop\hamster-clip-art-hamster-png-GwVbH6-clipart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92275" y="2781300"/>
            <a:ext cx="5348288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22196F7-3F31-489A-A55C-D64961836138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107950" y="260350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u="sng">
                <a:solidFill>
                  <a:srgbClr val="C00000"/>
                </a:solidFill>
                <a:latin typeface="Calibri" pitchFamily="34" charset="0"/>
              </a:rPr>
              <a:t>Водолаз</a:t>
            </a:r>
            <a:endParaRPr lang="ru-RU" u="sng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i="1">
                <a:solidFill>
                  <a:srgbClr val="C00000"/>
                </a:solidFill>
                <a:latin typeface="Calibri" pitchFamily="34" charset="0"/>
              </a:rPr>
              <a:t>Предложите ребенку представить, что он находятся в море и опускается под воду. Нужно сделать глубокий вдох и постараться подольше задержать дыхание.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4211638" y="2541588"/>
            <a:ext cx="45720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u="sng">
                <a:solidFill>
                  <a:srgbClr val="C00000"/>
                </a:solidFill>
                <a:latin typeface="Calibri" pitchFamily="34" charset="0"/>
              </a:rPr>
              <a:t>Часики</a:t>
            </a:r>
            <a:endParaRPr lang="ru-RU" u="sng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i="1">
                <a:solidFill>
                  <a:srgbClr val="C00000"/>
                </a:solidFill>
                <a:latin typeface="Calibri" pitchFamily="34" charset="0"/>
              </a:rPr>
              <a:t>Ребенок стоит, ноги на ширине плеч, руки опущены. Попросим его изобразить часы. Размахивая прямыми руками вперед и назад, нужно произносить «тик-так».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250825" y="4652963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u="sng">
                <a:solidFill>
                  <a:srgbClr val="C00000"/>
                </a:solidFill>
                <a:latin typeface="Calibri" pitchFamily="34" charset="0"/>
              </a:rPr>
              <a:t>Вырасту большой</a:t>
            </a:r>
            <a:endParaRPr lang="ru-RU" u="sng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i="1">
                <a:solidFill>
                  <a:srgbClr val="C00000"/>
                </a:solidFill>
                <a:latin typeface="Calibri" pitchFamily="34" charset="0"/>
              </a:rPr>
              <a:t>Ребенок стоит прямо, ноги вместе. Нужно поднять руки в стороны и вверх, на вдохе хорошо потянуться, подняться на носки, затем опустить руки вниз, опуститься на всю ступню – выдох. На выдохе произнести «у-х-х-х»!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7413" name="Picture 2" descr="C:\Users\home\Desktop\rTnKKXkp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962150"/>
            <a:ext cx="2890837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4149725"/>
            <a:ext cx="22955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7816536-5C08-423F-BFD1-9F581EA3155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50825" y="188913"/>
            <a:ext cx="7993063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u="sng">
                <a:solidFill>
                  <a:srgbClr val="C00000"/>
                </a:solidFill>
                <a:latin typeface="Calibri" pitchFamily="34" charset="0"/>
              </a:rPr>
              <a:t>Паровозик</a:t>
            </a:r>
            <a:endParaRPr lang="ru-RU" u="sng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i="1">
                <a:solidFill>
                  <a:srgbClr val="C00000"/>
                </a:solidFill>
                <a:latin typeface="Calibri" pitchFamily="34" charset="0"/>
              </a:rPr>
              <a:t>Просим ребенка изобразить паровоз. Ребенок идет, делая быстрые попеременные движения руками и приговаривая: «чух-чух-чух». Потом останавливается и говорит «ту-ту-тууу».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i="1">
                <a:solidFill>
                  <a:srgbClr val="C00000"/>
                </a:solidFill>
                <a:latin typeface="Calibri" pitchFamily="34" charset="0"/>
              </a:rPr>
              <a:t>Каждое упражнение выполняется 4-6 раз. Если ребенок устает, необходимо делать небольшие перерывы между упражнениями.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338138" y="4221163"/>
            <a:ext cx="842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u="sng">
                <a:solidFill>
                  <a:srgbClr val="C00000"/>
                </a:solidFill>
                <a:latin typeface="Calibri" pitchFamily="34" charset="0"/>
              </a:rPr>
              <a:t>Роза и одуванчик</a:t>
            </a:r>
            <a:endParaRPr lang="ru-RU" u="sng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i="1">
                <a:solidFill>
                  <a:srgbClr val="C00000"/>
                </a:solidFill>
                <a:latin typeface="Calibri" pitchFamily="34" charset="0"/>
              </a:rPr>
              <a:t>Выполняется в положении стоя. Вначале ребенок делает глубокий вдох носом, как будто он нюхает розу, стараясь втянуть в себя весь ее аромат, затем «дует на одуванчик» - максимально выдыхает ртом.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8436" name="Picture 2" descr="C:\Users\home\Desktop\0_c40c3_f789c3dd_ori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9338" y="1952625"/>
            <a:ext cx="706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3" descr="C:\Users\home\Desktop\0_114b44_71cd8770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2938469">
            <a:off x="1113631" y="4879182"/>
            <a:ext cx="2001837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C:\Users\home\Desktop\1881788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4821238"/>
            <a:ext cx="1338263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D41CE80-5EB8-4F70-8A1E-50666BC01D0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395288" y="404813"/>
            <a:ext cx="457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u="sng">
                <a:solidFill>
                  <a:srgbClr val="C00000"/>
                </a:solidFill>
                <a:latin typeface="Calibri" pitchFamily="34" charset="0"/>
              </a:rPr>
              <a:t>Ворона</a:t>
            </a:r>
            <a:endParaRPr lang="ru-RU" u="sng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i="1">
                <a:solidFill>
                  <a:srgbClr val="C00000"/>
                </a:solidFill>
                <a:latin typeface="Calibri" pitchFamily="34" charset="0"/>
              </a:rPr>
              <a:t>Ребёнок стоит, слегка расставив ноги и опустив руки. Делает вдох разводит руки широко в стороны, как крылья, на выдохе медленно опускает руки и произносит «каррр», максимально растягивая звук «р».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4211638" y="4365625"/>
            <a:ext cx="45720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u="sng">
                <a:solidFill>
                  <a:srgbClr val="C00000"/>
                </a:solidFill>
                <a:latin typeface="Calibri" pitchFamily="34" charset="0"/>
              </a:rPr>
              <a:t>Дракон</a:t>
            </a:r>
            <a:endParaRPr lang="ru-RU" u="sng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i="1">
                <a:solidFill>
                  <a:srgbClr val="C00000"/>
                </a:solidFill>
                <a:latin typeface="Calibri" pitchFamily="34" charset="0"/>
              </a:rPr>
              <a:t>Предлагаем ребенку представить себя драконом, который дышит поочередно через каждую ноздрю. Одну ноздрю ребенок зажимает пальцем, другой глубоко вдыхает и выдыхает воздух.</a:t>
            </a:r>
            <a:endParaRPr lang="ru-RU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9460" name="Picture 2" descr="C:\Users\home\Desktop\rave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4788" y="414338"/>
            <a:ext cx="3238500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C:\Users\home\Desktop\drakocsh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3" y="3673475"/>
            <a:ext cx="39338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049157D-6684-4AA0-A8CA-FB99276F4C94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3419475" y="4170363"/>
            <a:ext cx="52863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Дети сидят. Улыбаются – все тело расслаблено, все вокруг хорошо. Но вдруг мы рассердились – брови нахмурились, руки упираются в бока кулачками, все тело напрягается. И снова все хорошо, мы улыбаемся.</a:t>
            </a:r>
          </a:p>
        </p:txBody>
      </p:sp>
      <p:pic>
        <p:nvPicPr>
          <p:cNvPr id="20483" name="Рисунок 5" descr="hello_html_32049e8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4122738"/>
            <a:ext cx="1647825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866306" y="4203641"/>
            <a:ext cx="1528316" cy="227494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0485" name="Прямоугольник 4"/>
          <p:cNvSpPr>
            <a:spLocks noChangeArrowheads="1"/>
          </p:cNvSpPr>
          <p:nvPr/>
        </p:nvSpPr>
        <p:spPr bwMode="auto">
          <a:xfrm>
            <a:off x="250825" y="476250"/>
            <a:ext cx="56022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Дети сидят на корточках, затем медленно поднимаются (грибок растет). Выпрямились (напряжение). Вот какой красивый гриб! Затем гриб старится, медленно оседает (дети расслабленно опускаются на корточки, опускают руки, склоняют головы).</a:t>
            </a:r>
          </a:p>
        </p:txBody>
      </p:sp>
      <p:pic>
        <p:nvPicPr>
          <p:cNvPr id="20486" name="Picture 3" descr="C:\Users\home\Desktop\griboche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0788" y="623888"/>
            <a:ext cx="2124075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AF878D4-0B41-4FCB-B012-63423D354A2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107950" y="188913"/>
            <a:ext cx="59039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Дети сидят на стульях, носки поднимаются, пятки упираются в пол, руки с силой давят на колени. Затем полное расслабление.</a:t>
            </a:r>
          </a:p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Что за странные пружинки упираются в ботинки?</a:t>
            </a:r>
            <a:endParaRPr lang="ru-RU" sz="240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Мы ногами их прижмем, крепче-крепче подожмем!</a:t>
            </a:r>
            <a:endParaRPr lang="ru-RU" sz="240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Крепко-крепко прижимаем! Нет пружинок, отдыхаем.</a:t>
            </a:r>
            <a:endParaRPr lang="ru-RU" sz="240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4" name="Рисунок 3" descr="hello_html_7bade6d5.jpg"/>
          <p:cNvPicPr/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5940152" y="404664"/>
            <a:ext cx="3089126" cy="238024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2409825" y="3587750"/>
            <a:ext cx="66198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Я – бутон (дети присели на пол, обхватили подтянутые к себе колени, опустили головы, мышцы напряжены). Светит теплое солнце, я расту (медленно поднимаются, улыбаются, расслабленно раскачивают руками). Солнце исчезло, темно, настала ночь, мои лепестки закрываются (исходное положение), и вновь всходит солнце…. и т.д.</a:t>
            </a:r>
          </a:p>
        </p:txBody>
      </p:sp>
      <p:pic>
        <p:nvPicPr>
          <p:cNvPr id="6" name="Рисунок 5" descr="hello_html_5143d9c2.jpg"/>
          <p:cNvPicPr/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4988" y="4221088"/>
            <a:ext cx="2448272" cy="189051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/>
        </p:spPr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8D2B0C6-77C3-44E0-A2B8-FCFB36D80950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250825" y="115888"/>
            <a:ext cx="5834063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Бабочка летает медленно по группе, взмахивает руками-крыльями (напряжение). По сигналу колокольчика бабочки садятся на цветок (стульчик). Руки- крылья опущены, голова опущена, тело расслаблено. Вновь звенит колокольчик, бабочки полетели и т.д.</a:t>
            </a:r>
          </a:p>
        </p:txBody>
      </p:sp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2700338" y="3860800"/>
            <a:ext cx="63722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Дети сидят на стульях.</a:t>
            </a:r>
          </a:p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Мы – спортсмены хоть куда, штангу вверх держать, раз – два! </a:t>
            </a:r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(напряжение)</a:t>
            </a:r>
          </a:p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Ручки наши подустали, штангу вниз мы опускаем,</a:t>
            </a:r>
            <a:endParaRPr lang="ru-RU" sz="240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ru-RU" sz="2400" b="1">
                <a:solidFill>
                  <a:srgbClr val="C00000"/>
                </a:solidFill>
                <a:latin typeface="Calibri" pitchFamily="34" charset="0"/>
              </a:rPr>
              <a:t>Сядем тихо, посидим, на спортсменов поглядим. </a:t>
            </a:r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(расслабление)</a:t>
            </a:r>
          </a:p>
        </p:txBody>
      </p:sp>
      <p:pic>
        <p:nvPicPr>
          <p:cNvPr id="22532" name="Picture 2" descr="C:\Users\home\Desktop\89855584_large_7550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090863"/>
            <a:ext cx="2305050" cy="31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3" descr="C:\Users\home\Desktop\98598979_95593046_Butterfly_Vector_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08663" y="260350"/>
            <a:ext cx="3249612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82d47a9c9bcd8c4f2f5c7f1a60cb2678ef1e"/>
</p:tagLst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89</TotalTime>
  <Words>657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Arial</vt:lpstr>
      <vt:lpstr>Times New Roman</vt:lpstr>
      <vt:lpstr>Wingdings</vt:lpstr>
      <vt:lpstr>Слои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Microsoft Office</cp:lastModifiedBy>
  <cp:revision>15</cp:revision>
  <dcterms:created xsi:type="dcterms:W3CDTF">2015-03-05T13:12:10Z</dcterms:created>
  <dcterms:modified xsi:type="dcterms:W3CDTF">2022-12-15T07:10:48Z</dcterms:modified>
</cp:coreProperties>
</file>